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331" r:id="rId2"/>
    <p:sldId id="272" r:id="rId3"/>
    <p:sldId id="273" r:id="rId4"/>
    <p:sldId id="274" r:id="rId5"/>
    <p:sldId id="300" r:id="rId6"/>
    <p:sldId id="311" r:id="rId7"/>
    <p:sldId id="312" r:id="rId8"/>
    <p:sldId id="313" r:id="rId9"/>
    <p:sldId id="301" r:id="rId10"/>
    <p:sldId id="302" r:id="rId11"/>
    <p:sldId id="303" r:id="rId12"/>
    <p:sldId id="304" r:id="rId13"/>
    <p:sldId id="314" r:id="rId14"/>
    <p:sldId id="315" r:id="rId15"/>
    <p:sldId id="316" r:id="rId16"/>
    <p:sldId id="317" r:id="rId17"/>
    <p:sldId id="318" r:id="rId18"/>
    <p:sldId id="319" r:id="rId19"/>
    <p:sldId id="320" r:id="rId20"/>
    <p:sldId id="280" r:id="rId21"/>
    <p:sldId id="257" r:id="rId22"/>
    <p:sldId id="278" r:id="rId23"/>
    <p:sldId id="279" r:id="rId24"/>
    <p:sldId id="321" r:id="rId25"/>
    <p:sldId id="322" r:id="rId26"/>
    <p:sldId id="323" r:id="rId27"/>
    <p:sldId id="324" r:id="rId28"/>
    <p:sldId id="325" r:id="rId29"/>
    <p:sldId id="327" r:id="rId30"/>
    <p:sldId id="326" r:id="rId31"/>
    <p:sldId id="330" r:id="rId32"/>
    <p:sldId id="281" r:id="rId33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28" autoAdjust="0"/>
    <p:restoredTop sz="86392" autoAdjust="0"/>
  </p:normalViewPr>
  <p:slideViewPr>
    <p:cSldViewPr>
      <p:cViewPr varScale="1">
        <p:scale>
          <a:sx n="114" d="100"/>
          <a:sy n="114" d="100"/>
        </p:scale>
        <p:origin x="-8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D7093B-8A49-43D6-A0C7-653F631761D1}" type="datetimeFigureOut">
              <a:rPr lang="et-EE" smtClean="0"/>
              <a:pPr/>
              <a:t>28.04.2010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6EF963-A5EE-4D15-BFB2-66B3433D9632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t-EE" dirty="0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044CB35-5E70-45AC-8C1F-597AC86AA44C}" type="slidenum">
              <a:rPr lang="et-EE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t-E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t-EE" smtClean="0"/>
              <a:t>Väints muutub pudelikaelaks</a:t>
            </a:r>
          </a:p>
          <a:p>
            <a:r>
              <a:rPr lang="et-EE" smtClean="0"/>
              <a:t>Pets ei arene</a:t>
            </a:r>
          </a:p>
          <a:p>
            <a:endParaRPr lang="et-EE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751FA6-3EF3-4827-8662-66D24F1A2EBB}" type="slidenum">
              <a:rPr lang="et-EE" smtClean="0"/>
              <a:pPr/>
              <a:t>3</a:t>
            </a:fld>
            <a:endParaRPr lang="et-E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http://www.targotennisberg.com/tarkvara/2008/02/25/programmeerija-produktiivsus-i/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EF963-A5EE-4D15-BFB2-66B3433D9632}" type="slidenum">
              <a:rPr lang="et-EE" smtClean="0"/>
              <a:pPr/>
              <a:t>5</a:t>
            </a:fld>
            <a:endParaRPr lang="et-E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Ületunnid: hispaania</a:t>
            </a:r>
            <a:r>
              <a:rPr lang="et-EE" baseline="0" dirty="0" smtClean="0"/>
              <a:t> meetod ja inglise meetod</a:t>
            </a:r>
          </a:p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EF963-A5EE-4D15-BFB2-66B3433D9632}" type="slidenum">
              <a:rPr lang="et-EE" smtClean="0"/>
              <a:pPr/>
              <a:t>7</a:t>
            </a:fld>
            <a:endParaRPr lang="et-E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EF963-A5EE-4D15-BFB2-66B3433D9632}" type="slidenum">
              <a:rPr lang="et-EE" smtClean="0"/>
              <a:pPr/>
              <a:t>13</a:t>
            </a:fld>
            <a:endParaRPr lang="et-E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Esiteks pange laptopid kinni!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EF963-A5EE-4D15-BFB2-66B3433D9632}" type="slidenum">
              <a:rPr lang="et-EE" smtClean="0"/>
              <a:pPr/>
              <a:t>21</a:t>
            </a:fld>
            <a:endParaRPr lang="et-E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EF963-A5EE-4D15-BFB2-66B3433D9632}" type="slidenum">
              <a:rPr lang="et-EE" smtClean="0"/>
              <a:pPr/>
              <a:t>29</a:t>
            </a:fld>
            <a:endParaRPr lang="et-E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EF963-A5EE-4D15-BFB2-66B3433D9632}" type="slidenum">
              <a:rPr lang="et-EE" smtClean="0"/>
              <a:pPr/>
              <a:t>32</a:t>
            </a:fld>
            <a:endParaRPr lang="et-E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91EC-E477-487E-A52C-050BAB0C3AE8}" type="datetimeFigureOut">
              <a:rPr lang="et-EE" smtClean="0"/>
              <a:pPr/>
              <a:t>28.04.2010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B4601-3068-414C-8DEB-F5811BC7F9B1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91EC-E477-487E-A52C-050BAB0C3AE8}" type="datetimeFigureOut">
              <a:rPr lang="et-EE" smtClean="0"/>
              <a:pPr/>
              <a:t>28.04.2010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B4601-3068-414C-8DEB-F5811BC7F9B1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91EC-E477-487E-A52C-050BAB0C3AE8}" type="datetimeFigureOut">
              <a:rPr lang="et-EE" smtClean="0"/>
              <a:pPr/>
              <a:t>28.04.2010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B4601-3068-414C-8DEB-F5811BC7F9B1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91EC-E477-487E-A52C-050BAB0C3AE8}" type="datetimeFigureOut">
              <a:rPr lang="et-EE" smtClean="0"/>
              <a:pPr/>
              <a:t>28.04.2010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B4601-3068-414C-8DEB-F5811BC7F9B1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91EC-E477-487E-A52C-050BAB0C3AE8}" type="datetimeFigureOut">
              <a:rPr lang="et-EE" smtClean="0"/>
              <a:pPr/>
              <a:t>28.04.2010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B4601-3068-414C-8DEB-F5811BC7F9B1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91EC-E477-487E-A52C-050BAB0C3AE8}" type="datetimeFigureOut">
              <a:rPr lang="et-EE" smtClean="0"/>
              <a:pPr/>
              <a:t>28.04.2010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B4601-3068-414C-8DEB-F5811BC7F9B1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91EC-E477-487E-A52C-050BAB0C3AE8}" type="datetimeFigureOut">
              <a:rPr lang="et-EE" smtClean="0"/>
              <a:pPr/>
              <a:t>28.04.2010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B4601-3068-414C-8DEB-F5811BC7F9B1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91EC-E477-487E-A52C-050BAB0C3AE8}" type="datetimeFigureOut">
              <a:rPr lang="et-EE" smtClean="0"/>
              <a:pPr/>
              <a:t>28.04.2010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B4601-3068-414C-8DEB-F5811BC7F9B1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91EC-E477-487E-A52C-050BAB0C3AE8}" type="datetimeFigureOut">
              <a:rPr lang="et-EE" smtClean="0"/>
              <a:pPr/>
              <a:t>28.04.2010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B4601-3068-414C-8DEB-F5811BC7F9B1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91EC-E477-487E-A52C-050BAB0C3AE8}" type="datetimeFigureOut">
              <a:rPr lang="et-EE" smtClean="0"/>
              <a:pPr/>
              <a:t>28.04.2010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B4601-3068-414C-8DEB-F5811BC7F9B1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91EC-E477-487E-A52C-050BAB0C3AE8}" type="datetimeFigureOut">
              <a:rPr lang="et-EE" smtClean="0"/>
              <a:pPr/>
              <a:t>28.04.2010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B4601-3068-414C-8DEB-F5811BC7F9B1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C91EC-E477-487E-A52C-050BAB0C3AE8}" type="datetimeFigureOut">
              <a:rPr lang="et-EE" smtClean="0"/>
              <a:pPr/>
              <a:t>28.04.2010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B4601-3068-414C-8DEB-F5811BC7F9B1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argotennisberg.com/tarkvar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1928813"/>
            <a:ext cx="7772400" cy="1470025"/>
          </a:xfrm>
        </p:spPr>
        <p:txBody>
          <a:bodyPr/>
          <a:lstStyle/>
          <a:p>
            <a:r>
              <a:rPr lang="et-EE" dirty="0" smtClean="0"/>
              <a:t>Meeskonnad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t-EE" sz="2800" dirty="0" smtClean="0"/>
              <a:t>Targo Tennisberg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t-EE" sz="2200" dirty="0" smtClean="0"/>
              <a:t>Isehakanud guru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t-EE" sz="1800" i="1" dirty="0" smtClean="0">
                <a:hlinkClick r:id="rId3"/>
              </a:rPr>
              <a:t>http://www.targotennisberg.com/tarkvara</a:t>
            </a:r>
            <a:endParaRPr lang="et-EE" sz="1800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t-EE" sz="1800" i="1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t-EE" sz="1800" i="1" dirty="0" smtClean="0"/>
              <a:t>Aprill 2010</a:t>
            </a:r>
            <a:endParaRPr lang="et-EE" sz="1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Töörühm vs meeskond</a:t>
            </a:r>
            <a:endParaRPr lang="et-EE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28596" y="1645920"/>
          <a:ext cx="8429684" cy="4997788"/>
        </p:xfrm>
        <a:graphic>
          <a:graphicData uri="http://schemas.openxmlformats.org/drawingml/2006/table">
            <a:tbl>
              <a:tblPr/>
              <a:tblGrid>
                <a:gridCol w="4214842"/>
                <a:gridCol w="4214842"/>
              </a:tblGrid>
              <a:tr h="384445">
                <a:tc>
                  <a:txBody>
                    <a:bodyPr/>
                    <a:lstStyle/>
                    <a:p>
                      <a:r>
                        <a:rPr lang="et-EE" sz="2400" b="1" dirty="0"/>
                        <a:t>Töörühm:</a:t>
                      </a:r>
                      <a:endParaRPr lang="et-EE" sz="24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2400" b="1"/>
                        <a:t>Meeskond:</a:t>
                      </a:r>
                      <a:endParaRPr lang="et-EE" sz="240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891">
                <a:tc>
                  <a:txBody>
                    <a:bodyPr/>
                    <a:lstStyle/>
                    <a:p>
                      <a:r>
                        <a:rPr lang="et-EE" sz="2400" dirty="0"/>
                        <a:t>Rõhk on ettevõtte eesmärkidel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2400"/>
                        <a:t>Rõhk on spetsiifilisel tiimi eesmärgil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445">
                <a:tc>
                  <a:txBody>
                    <a:bodyPr/>
                    <a:lstStyle/>
                    <a:p>
                      <a:r>
                        <a:rPr lang="et-EE" sz="2400"/>
                        <a:t>Üks tugev liider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2400"/>
                        <a:t>Jagatud juhtimine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445">
                <a:tc>
                  <a:txBody>
                    <a:bodyPr/>
                    <a:lstStyle/>
                    <a:p>
                      <a:r>
                        <a:rPr lang="et-EE" sz="2400"/>
                        <a:t>Inimesed on sõltumatud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2400"/>
                        <a:t>Inimesed sõltuvad üksteisest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445">
                <a:tc>
                  <a:txBody>
                    <a:bodyPr/>
                    <a:lstStyle/>
                    <a:p>
                      <a:r>
                        <a:rPr lang="et-EE" sz="2400"/>
                        <a:t>Erinevad eesmärgid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2400"/>
                        <a:t>Ühine eesmärk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445">
                <a:tc>
                  <a:txBody>
                    <a:bodyPr/>
                    <a:lstStyle/>
                    <a:p>
                      <a:r>
                        <a:rPr lang="et-EE" sz="2400"/>
                        <a:t>Individuaalsed tulemused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2400"/>
                        <a:t>Kollektiivsed tulemused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891">
                <a:tc>
                  <a:txBody>
                    <a:bodyPr/>
                    <a:lstStyle/>
                    <a:p>
                      <a:r>
                        <a:rPr lang="et-EE" sz="2400"/>
                        <a:t>Mõningane vajadus koostööd teha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2400"/>
                        <a:t>Vastastikku täiendavad oskused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3336">
                <a:tc>
                  <a:txBody>
                    <a:bodyPr/>
                    <a:lstStyle/>
                    <a:p>
                      <a:r>
                        <a:rPr lang="fi-FI" sz="2400"/>
                        <a:t>Vastastikune toetus aitab inimestel isiklikke eesmärke saavutada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2400"/>
                        <a:t>Tiimi eesmärgid eeldavad vastastikust toetust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445">
                <a:tc>
                  <a:txBody>
                    <a:bodyPr/>
                    <a:lstStyle/>
                    <a:p>
                      <a:r>
                        <a:rPr lang="et-EE" sz="2400"/>
                        <a:t>Isiklik vastutus juhi ees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2400" dirty="0"/>
                        <a:t>Isiklik ja vastastikune vastutus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Efektiivse töörühma tunnused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t-EE" dirty="0" smtClean="0"/>
              <a:t>Tugev, eesmärgipärane juht </a:t>
            </a:r>
          </a:p>
          <a:p>
            <a:r>
              <a:rPr lang="et-EE" dirty="0" smtClean="0"/>
              <a:t>Tugev isiklik vastutustunne juhi ees </a:t>
            </a:r>
          </a:p>
          <a:p>
            <a:r>
              <a:rPr lang="et-EE" dirty="0" smtClean="0"/>
              <a:t>Inimesed rakendavad ülesande täitmisel täielikult oma võimeid </a:t>
            </a:r>
          </a:p>
          <a:p>
            <a:r>
              <a:rPr lang="et-EE" dirty="0" smtClean="0"/>
              <a:t>Avatud ja konstruktiivne </a:t>
            </a:r>
          </a:p>
          <a:p>
            <a:r>
              <a:rPr lang="et-EE" dirty="0" smtClean="0"/>
              <a:t>Vastastikune toetus ja motiveerimine eesmärkide täitmisel </a:t>
            </a:r>
          </a:p>
          <a:p>
            <a:r>
              <a:rPr lang="et-EE" dirty="0" smtClean="0"/>
              <a:t>Efektiivsed koosolekud: arutlus, otsustamine, delegeerimine </a:t>
            </a:r>
          </a:p>
          <a:p>
            <a:r>
              <a:rPr lang="et-EE" dirty="0" smtClean="0"/>
              <a:t>Hästi planeeritud juhtimisprotsess </a:t>
            </a:r>
          </a:p>
          <a:p>
            <a:r>
              <a:rPr lang="et-EE" dirty="0" smtClean="0"/>
              <a:t>Jagatakse infot ning saadud kogemusi </a:t>
            </a:r>
          </a:p>
          <a:p>
            <a:r>
              <a:rPr lang="et-EE" dirty="0" smtClean="0"/>
              <a:t>Saavutatakse nii ettevõtte kui ka isiklikud eesmärgid </a:t>
            </a:r>
          </a:p>
          <a:p>
            <a:r>
              <a:rPr lang="et-EE" dirty="0" smtClean="0"/>
              <a:t>Sõltumatus </a:t>
            </a:r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Efektiivse meeskonna tunnused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t-EE" dirty="0" smtClean="0"/>
              <a:t>Jagatud juhtimine või tugev autonoomia </a:t>
            </a:r>
          </a:p>
          <a:p>
            <a:r>
              <a:rPr lang="et-EE" dirty="0" smtClean="0"/>
              <a:t>Korrapärane meeskonna ja indivudaalsete tulemuste ülevaatamine </a:t>
            </a:r>
          </a:p>
          <a:p>
            <a:r>
              <a:rPr lang="et-EE" dirty="0" smtClean="0"/>
              <a:t>Selge jagatud nägemus </a:t>
            </a:r>
          </a:p>
          <a:p>
            <a:r>
              <a:rPr lang="et-EE" dirty="0" smtClean="0"/>
              <a:t>Avatud ja usalduslik </a:t>
            </a:r>
          </a:p>
          <a:p>
            <a:r>
              <a:rPr lang="et-EE" dirty="0" smtClean="0"/>
              <a:t>Vaidlused lahendatakse kiiresti ja muudatuste osas lepitakse kokku </a:t>
            </a:r>
          </a:p>
          <a:p>
            <a:r>
              <a:rPr lang="et-EE" dirty="0" smtClean="0"/>
              <a:t>Saavutatakse ettevõtte, meeskonna ja isiklikud eesmärgid </a:t>
            </a:r>
          </a:p>
          <a:p>
            <a:r>
              <a:rPr lang="et-EE" dirty="0" smtClean="0"/>
              <a:t>Vastastikune toetus ja sõltuvus </a:t>
            </a:r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Meeskonna arengufaasid</a:t>
            </a:r>
            <a:endParaRPr lang="et-EE" dirty="0"/>
          </a:p>
        </p:txBody>
      </p:sp>
      <p:pic>
        <p:nvPicPr>
          <p:cNvPr id="5" name="Picture 4" descr="form-storm-norm-perfor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42976" y="1428736"/>
            <a:ext cx="6858048" cy="51626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Meeskonna arengufaasid - </a:t>
            </a:r>
            <a:r>
              <a:rPr lang="et-EE" i="1" dirty="0" smtClean="0"/>
              <a:t>forming</a:t>
            </a:r>
            <a:endParaRPr lang="et-EE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Meekond koguneb, õpitake üksteist tundma</a:t>
            </a:r>
          </a:p>
          <a:p>
            <a:r>
              <a:rPr lang="et-EE" dirty="0" smtClean="0"/>
              <a:t>Liikmete rollid ja vastutused on ebaselged</a:t>
            </a:r>
          </a:p>
          <a:p>
            <a:r>
              <a:rPr lang="et-EE" dirty="0" smtClean="0"/>
              <a:t>Tugev sõltuvus juhist/liidrist</a:t>
            </a:r>
          </a:p>
          <a:p>
            <a:endParaRPr lang="et-EE" dirty="0" smtClean="0"/>
          </a:p>
          <a:p>
            <a:r>
              <a:rPr lang="et-EE" dirty="0" smtClean="0"/>
              <a:t>Juhi roll:</a:t>
            </a:r>
          </a:p>
          <a:p>
            <a:pPr lvl="1"/>
            <a:r>
              <a:rPr lang="et-EE" dirty="0" smtClean="0"/>
              <a:t>Aktiivselt suunav ja juhtiv</a:t>
            </a:r>
          </a:p>
          <a:p>
            <a:pPr lvl="1"/>
            <a:r>
              <a:rPr lang="et-EE" dirty="0" smtClean="0"/>
              <a:t>Selgitada forming/storming/norming/performing kontseptsiooni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Meeskonna arengufaasid - </a:t>
            </a:r>
            <a:r>
              <a:rPr lang="et-EE" i="1" dirty="0" smtClean="0"/>
              <a:t>storming</a:t>
            </a:r>
            <a:endParaRPr lang="et-EE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t-EE" dirty="0" smtClean="0"/>
              <a:t>Liikmetel erinevad ideed, mida ja kuidas teha</a:t>
            </a:r>
          </a:p>
          <a:p>
            <a:r>
              <a:rPr lang="et-EE" dirty="0" smtClean="0"/>
              <a:t>Hulk debatte selle üle, mis peaks olema</a:t>
            </a:r>
          </a:p>
          <a:p>
            <a:pPr lvl="1"/>
            <a:r>
              <a:rPr lang="et-EE" dirty="0" smtClean="0"/>
              <a:t>Prioriteedid</a:t>
            </a:r>
          </a:p>
          <a:p>
            <a:pPr lvl="1"/>
            <a:r>
              <a:rPr lang="et-EE" dirty="0" smtClean="0"/>
              <a:t>Eesmärgid</a:t>
            </a:r>
          </a:p>
          <a:p>
            <a:pPr lvl="1"/>
            <a:r>
              <a:rPr lang="et-EE" dirty="0" smtClean="0"/>
              <a:t>Rollid</a:t>
            </a:r>
          </a:p>
          <a:p>
            <a:pPr lvl="1"/>
            <a:r>
              <a:rPr lang="et-EE" dirty="0" smtClean="0"/>
              <a:t>Vastutusalad </a:t>
            </a:r>
          </a:p>
          <a:p>
            <a:r>
              <a:rPr lang="et-EE" dirty="0" smtClean="0"/>
              <a:t>Võitlus liidripositsioonide eest</a:t>
            </a:r>
          </a:p>
          <a:p>
            <a:r>
              <a:rPr lang="et-EE" dirty="0" smtClean="0"/>
              <a:t>Vaja on teha kompromisse</a:t>
            </a:r>
          </a:p>
          <a:p>
            <a:endParaRPr lang="et-EE" dirty="0" smtClean="0"/>
          </a:p>
          <a:p>
            <a:r>
              <a:rPr lang="et-EE" dirty="0" smtClean="0"/>
              <a:t>Juhi roll:</a:t>
            </a:r>
          </a:p>
          <a:p>
            <a:pPr lvl="1"/>
            <a:r>
              <a:rPr lang="et-EE" dirty="0" smtClean="0"/>
              <a:t>Suunav, juhtiv ja toetav</a:t>
            </a:r>
          </a:p>
          <a:p>
            <a:pPr lvl="1"/>
            <a:r>
              <a:rPr lang="et-EE" dirty="0" smtClean="0"/>
              <a:t>“Müüa” ühise eesmärgi visiooni</a:t>
            </a:r>
          </a:p>
          <a:p>
            <a:pPr lvl="1"/>
            <a:r>
              <a:rPr lang="et-EE" dirty="0" smtClean="0"/>
              <a:t>Hoida professionaalset lähenemist</a:t>
            </a:r>
          </a:p>
          <a:p>
            <a:pPr lvl="1"/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Meeskonna arengufaasid - </a:t>
            </a:r>
            <a:r>
              <a:rPr lang="et-EE" i="1" dirty="0" smtClean="0"/>
              <a:t>norming</a:t>
            </a:r>
            <a:endParaRPr lang="et-EE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t-EE" dirty="0" smtClean="0"/>
              <a:t>Inimesed hakkavad tööle meeskonnana</a:t>
            </a:r>
          </a:p>
          <a:p>
            <a:r>
              <a:rPr lang="et-EE" dirty="0" smtClean="0"/>
              <a:t>Rollid ja vastutused on paigas ja aktsepteeritud</a:t>
            </a:r>
          </a:p>
          <a:p>
            <a:r>
              <a:rPr lang="et-EE" dirty="0" smtClean="0"/>
              <a:t>Konsensusepõhised otsused</a:t>
            </a:r>
          </a:p>
          <a:p>
            <a:r>
              <a:rPr lang="et-EE" dirty="0" smtClean="0"/>
              <a:t>Usaldus ja ühtsus kasvavad</a:t>
            </a:r>
          </a:p>
          <a:p>
            <a:r>
              <a:rPr lang="et-EE" dirty="0" smtClean="0"/>
              <a:t>Oht stagneeruda: seitse ahvi!</a:t>
            </a:r>
          </a:p>
          <a:p>
            <a:endParaRPr lang="et-EE" dirty="0" smtClean="0"/>
          </a:p>
          <a:p>
            <a:r>
              <a:rPr lang="et-EE" dirty="0" smtClean="0"/>
              <a:t>Juhi roll:</a:t>
            </a:r>
          </a:p>
          <a:p>
            <a:pPr lvl="1"/>
            <a:r>
              <a:rPr lang="et-EE" dirty="0" smtClean="0"/>
              <a:t>Toetav</a:t>
            </a:r>
          </a:p>
          <a:p>
            <a:pPr lvl="1"/>
            <a:r>
              <a:rPr lang="et-EE" dirty="0" smtClean="0"/>
              <a:t>Osalev </a:t>
            </a:r>
          </a:p>
          <a:p>
            <a:pPr lvl="1">
              <a:buNone/>
            </a:pPr>
            <a:r>
              <a:rPr lang="et-EE" dirty="0" smtClean="0"/>
              <a:t>	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Meeskonna arengufaasid - performing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t-EE" dirty="0" smtClean="0"/>
              <a:t>Tulemustele orienteeritus</a:t>
            </a:r>
          </a:p>
          <a:p>
            <a:r>
              <a:rPr lang="et-EE" dirty="0" smtClean="0"/>
              <a:t>Efektiivsed suhted</a:t>
            </a:r>
          </a:p>
          <a:p>
            <a:r>
              <a:rPr lang="et-EE" dirty="0" smtClean="0"/>
              <a:t>Motiveeritus </a:t>
            </a:r>
          </a:p>
          <a:p>
            <a:r>
              <a:rPr lang="et-EE" dirty="0" smtClean="0"/>
              <a:t>Teadmised ja kompetents</a:t>
            </a:r>
          </a:p>
          <a:p>
            <a:r>
              <a:rPr lang="et-EE" dirty="0" smtClean="0"/>
              <a:t>Inimesed teavad, mida, miks ja kuidas teha</a:t>
            </a:r>
          </a:p>
          <a:p>
            <a:r>
              <a:rPr lang="et-EE" dirty="0" smtClean="0"/>
              <a:t>Inimestel vastastikune usaldus ja respekt</a:t>
            </a:r>
          </a:p>
          <a:p>
            <a:endParaRPr lang="et-EE" dirty="0" smtClean="0"/>
          </a:p>
          <a:p>
            <a:r>
              <a:rPr lang="et-EE" dirty="0" smtClean="0"/>
              <a:t>Juhi roll:</a:t>
            </a:r>
          </a:p>
          <a:p>
            <a:pPr lvl="1"/>
            <a:r>
              <a:rPr lang="et-EE" dirty="0" smtClean="0"/>
              <a:t>Delegeeriv </a:t>
            </a:r>
          </a:p>
          <a:p>
            <a:pPr lvl="1"/>
            <a:r>
              <a:rPr lang="et-EE" dirty="0" smtClean="0"/>
              <a:t>Osalev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Meeskonna arengufaasid - kokkuvõte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Oluline aru saada, millises faasis meekond on</a:t>
            </a:r>
          </a:p>
          <a:p>
            <a:r>
              <a:rPr lang="et-EE" dirty="0" smtClean="0"/>
              <a:t>Juhtidel tihti ainult üks juhtimisstiil</a:t>
            </a:r>
          </a:p>
          <a:p>
            <a:pPr lvl="1"/>
            <a:r>
              <a:rPr lang="et-EE" dirty="0" smtClean="0"/>
              <a:t>Tegelikult vaja vastavalt faasile ja situatsioonile valida erinev lähenemine</a:t>
            </a:r>
          </a:p>
          <a:p>
            <a:r>
              <a:rPr lang="et-EE" dirty="0" smtClean="0"/>
              <a:t>Muutused projektis, uute inimeste lisandumine jms võivad protsessi tagasi pöörata</a:t>
            </a:r>
          </a:p>
          <a:p>
            <a:pPr lvl="1"/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ituational_leadership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96496" y="214290"/>
            <a:ext cx="6318776" cy="64293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Motivatsioon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t-EE" dirty="0" smtClean="0"/>
              <a:t>Kuidas inimene oma tööd identifitseerib?</a:t>
            </a:r>
          </a:p>
          <a:p>
            <a:pPr lvl="1"/>
            <a:r>
              <a:rPr lang="et-EE" dirty="0" smtClean="0"/>
              <a:t>“Olen projektis X programmeerija”</a:t>
            </a:r>
          </a:p>
          <a:p>
            <a:pPr lvl="1"/>
            <a:r>
              <a:rPr lang="et-EE" dirty="0" smtClean="0"/>
              <a:t>“Minu töö tulemusena saavad sada inimest teha tegevust X 40% kiiremini ning kakssada inimest saab panna tegema midagi kasulikku”</a:t>
            </a:r>
          </a:p>
          <a:p>
            <a:pPr lvl="1"/>
            <a:r>
              <a:rPr lang="et-EE" dirty="0" smtClean="0"/>
              <a:t>“Arvete moodul on minu tehtud, seal ei saa olla bugisid!”</a:t>
            </a:r>
          </a:p>
          <a:p>
            <a:r>
              <a:rPr lang="et-EE" dirty="0" smtClean="0"/>
              <a:t>Kas projekti osalised saavad aru, milleks loodav süsteem vajalik on? </a:t>
            </a:r>
          </a:p>
          <a:p>
            <a:r>
              <a:rPr lang="et-EE" dirty="0" smtClean="0"/>
              <a:t>Kas nad usuvad, et selle loomine muudab midagi paremaks?</a:t>
            </a:r>
          </a:p>
          <a:p>
            <a:pPr lvl="1"/>
            <a:r>
              <a:rPr lang="et-EE" dirty="0" smtClean="0"/>
              <a:t>Politsei operatiivinfosüsteem vs bürokraadi töölaud</a:t>
            </a:r>
          </a:p>
          <a:p>
            <a:pPr>
              <a:buFontTx/>
              <a:buNone/>
            </a:pPr>
            <a:endParaRPr lang="et-EE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stimat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68202"/>
            <a:ext cx="8789763" cy="63755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Töömahu hindamine - viktoriin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t-EE" dirty="0" smtClean="0"/>
              <a:t>Andke iga küsimuse vastusena 2 arvu: alampiir ja ülempiir</a:t>
            </a:r>
          </a:p>
          <a:p>
            <a:pPr lvl="1"/>
            <a:r>
              <a:rPr lang="et-EE" dirty="0" smtClean="0"/>
              <a:t>Püüdke teha nii, et olete 90% kindel, et õige vastus on nende 2 arvu vahel</a:t>
            </a:r>
          </a:p>
          <a:p>
            <a:endParaRPr lang="et-EE" dirty="0" smtClean="0"/>
          </a:p>
          <a:p>
            <a:r>
              <a:rPr lang="et-EE" dirty="0" smtClean="0"/>
              <a:t>Mis on Maa tuuma temperatuur? </a:t>
            </a:r>
          </a:p>
          <a:p>
            <a:r>
              <a:rPr lang="et-EE" dirty="0" smtClean="0"/>
              <a:t>Mis on Bangkoki laiuskraad? </a:t>
            </a:r>
          </a:p>
          <a:p>
            <a:r>
              <a:rPr lang="et-EE" dirty="0" smtClean="0"/>
              <a:t>Mis on Aafrika pindala? </a:t>
            </a:r>
          </a:p>
          <a:p>
            <a:r>
              <a:rPr lang="et-EE" dirty="0" smtClean="0"/>
              <a:t>Mis aastal sündis </a:t>
            </a:r>
            <a:r>
              <a:rPr lang="et-EE" dirty="0" err="1" smtClean="0"/>
              <a:t>Džingis-khaan</a:t>
            </a:r>
            <a:r>
              <a:rPr lang="et-EE" dirty="0" smtClean="0"/>
              <a:t>?</a:t>
            </a:r>
          </a:p>
          <a:p>
            <a:r>
              <a:rPr lang="et-EE" dirty="0" smtClean="0"/>
              <a:t>Kui suur on Hollandi SKP?</a:t>
            </a:r>
          </a:p>
          <a:p>
            <a:r>
              <a:rPr lang="et-EE" dirty="0" smtClean="0"/>
              <a:t>Mis on Võrtsjärve ruumala?</a:t>
            </a:r>
          </a:p>
          <a:p>
            <a:r>
              <a:rPr lang="et-EE" dirty="0" smtClean="0"/>
              <a:t>Kui palju teenis </a:t>
            </a:r>
            <a:r>
              <a:rPr lang="et-EE" i="1" dirty="0" smtClean="0"/>
              <a:t>Harry Potter ja Tarkade Kivi </a:t>
            </a:r>
            <a:r>
              <a:rPr lang="et-EE" dirty="0" smtClean="0"/>
              <a:t>kinodes?</a:t>
            </a:r>
          </a:p>
          <a:p>
            <a:r>
              <a:rPr lang="et-EE" dirty="0" smtClean="0"/>
              <a:t>Mis on Atlandi Ookeani rannajoone pikkus?</a:t>
            </a:r>
          </a:p>
          <a:p>
            <a:r>
              <a:rPr lang="et-EE" dirty="0" smtClean="0"/>
              <a:t>Kui palju autosid toodeti Hiinas 2009.aastal?</a:t>
            </a:r>
          </a:p>
          <a:p>
            <a:r>
              <a:rPr lang="et-EE" dirty="0" smtClean="0"/>
              <a:t>Kui palju kaalub raskeim elevant?</a:t>
            </a:r>
          </a:p>
          <a:p>
            <a:pPr>
              <a:buNone/>
            </a:pP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Töömahu hindamine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dirty="0" smtClean="0"/>
              <a:t>Hinnang != Lubadus != Eesmärk</a:t>
            </a:r>
          </a:p>
          <a:p>
            <a:r>
              <a:rPr lang="et-EE" dirty="0" smtClean="0"/>
              <a:t>Ebakindluse koonus</a:t>
            </a:r>
          </a:p>
          <a:p>
            <a:r>
              <a:rPr lang="et-EE" dirty="0" smtClean="0"/>
              <a:t>Hinnangute andmine võtab aega</a:t>
            </a:r>
          </a:p>
          <a:p>
            <a:pPr lvl="1"/>
            <a:r>
              <a:rPr lang="et-EE" dirty="0" smtClean="0"/>
              <a:t>Projektigraafik peab sellega arvestama</a:t>
            </a:r>
          </a:p>
          <a:p>
            <a:r>
              <a:rPr lang="et-EE" dirty="0" smtClean="0"/>
              <a:t>Hinnangud peaks tulema inimestelt, kes hakkavad tegema tegelikku tööd</a:t>
            </a:r>
          </a:p>
          <a:p>
            <a:r>
              <a:rPr lang="et-EE" dirty="0" smtClean="0"/>
              <a:t>Hinnangu küsija jaoks pole oluline mitte hinnangu suurus, vaid täpsus!</a:t>
            </a:r>
          </a:p>
          <a:p>
            <a:pPr lvl="1"/>
            <a:r>
              <a:rPr lang="et-EE" dirty="0" smtClean="0"/>
              <a:t>Ennustatav projekt = kasumlik projekt</a:t>
            </a:r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Viktoriini vastused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t-EE" dirty="0" smtClean="0"/>
              <a:t>Mis on Maa tuuma temperatuur? </a:t>
            </a:r>
          </a:p>
          <a:p>
            <a:pPr lvl="1"/>
            <a:r>
              <a:rPr lang="et-EE" dirty="0" smtClean="0"/>
              <a:t>5430 kraadi</a:t>
            </a:r>
          </a:p>
          <a:p>
            <a:r>
              <a:rPr lang="et-EE" dirty="0" smtClean="0"/>
              <a:t>Mis on Bangkoki laiuskraad? </a:t>
            </a:r>
          </a:p>
          <a:p>
            <a:pPr lvl="1"/>
            <a:r>
              <a:rPr lang="et-EE" dirty="0" smtClean="0"/>
              <a:t>13°45′N</a:t>
            </a:r>
          </a:p>
          <a:p>
            <a:r>
              <a:rPr lang="et-EE" dirty="0" smtClean="0"/>
              <a:t>Mis on Aafrika pindala? </a:t>
            </a:r>
          </a:p>
          <a:p>
            <a:pPr lvl="1"/>
            <a:r>
              <a:rPr lang="et-EE" dirty="0" smtClean="0"/>
              <a:t>30 222 000 km2</a:t>
            </a:r>
          </a:p>
          <a:p>
            <a:r>
              <a:rPr lang="et-EE" dirty="0" smtClean="0"/>
              <a:t>Mis aastal sündis </a:t>
            </a:r>
            <a:r>
              <a:rPr lang="et-EE" dirty="0" err="1" smtClean="0"/>
              <a:t>Džingis-khaan</a:t>
            </a:r>
            <a:r>
              <a:rPr lang="et-EE" dirty="0" smtClean="0"/>
              <a:t>?</a:t>
            </a:r>
          </a:p>
          <a:p>
            <a:pPr lvl="1"/>
            <a:r>
              <a:rPr lang="et-EE" dirty="0" smtClean="0"/>
              <a:t>1162</a:t>
            </a:r>
          </a:p>
          <a:p>
            <a:r>
              <a:rPr lang="et-EE" dirty="0" smtClean="0"/>
              <a:t>Kui suur on Hollandi SKP?</a:t>
            </a:r>
          </a:p>
          <a:p>
            <a:pPr lvl="1"/>
            <a:r>
              <a:rPr lang="et-EE" dirty="0" smtClean="0"/>
              <a:t>794 miljardit dollarit</a:t>
            </a:r>
          </a:p>
          <a:p>
            <a:r>
              <a:rPr lang="et-EE" dirty="0" smtClean="0"/>
              <a:t>Mis on Võrtsjärve ruumala?</a:t>
            </a:r>
          </a:p>
          <a:p>
            <a:pPr lvl="1"/>
            <a:r>
              <a:rPr lang="et-EE" dirty="0" smtClean="0"/>
              <a:t>0,729 km3</a:t>
            </a:r>
          </a:p>
          <a:p>
            <a:r>
              <a:rPr lang="et-EE" dirty="0" smtClean="0"/>
              <a:t>Kui palju teenis </a:t>
            </a:r>
            <a:r>
              <a:rPr lang="et-EE" i="1" dirty="0" smtClean="0"/>
              <a:t>Harry Potter ja Tarkade Kivi </a:t>
            </a:r>
            <a:r>
              <a:rPr lang="et-EE" dirty="0" smtClean="0"/>
              <a:t>kinodes?</a:t>
            </a:r>
          </a:p>
          <a:p>
            <a:pPr lvl="1"/>
            <a:r>
              <a:rPr lang="et-EE" dirty="0" smtClean="0"/>
              <a:t>$975 miljonit</a:t>
            </a:r>
          </a:p>
          <a:p>
            <a:r>
              <a:rPr lang="et-EE" dirty="0" smtClean="0"/>
              <a:t>Mis on Atlandi Ookeani rannajoone pikkus?</a:t>
            </a:r>
          </a:p>
          <a:p>
            <a:pPr lvl="1"/>
            <a:r>
              <a:rPr lang="et-EE" dirty="0" smtClean="0"/>
              <a:t>111 866 km</a:t>
            </a:r>
          </a:p>
          <a:p>
            <a:r>
              <a:rPr lang="et-EE" dirty="0" smtClean="0"/>
              <a:t>Kui palju autosid toodeti Hiinas 2009.aastal?</a:t>
            </a:r>
          </a:p>
          <a:p>
            <a:pPr lvl="1"/>
            <a:r>
              <a:rPr lang="et-EE" dirty="0" smtClean="0"/>
              <a:t>13 790 994</a:t>
            </a:r>
          </a:p>
          <a:p>
            <a:r>
              <a:rPr lang="et-EE" dirty="0" smtClean="0"/>
              <a:t>Kui palju kaalub raskeim elevant?</a:t>
            </a:r>
          </a:p>
          <a:p>
            <a:pPr lvl="1"/>
            <a:r>
              <a:rPr lang="et-EE" dirty="0" smtClean="0"/>
              <a:t>11 tonni</a:t>
            </a:r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Tootlikkuse müüdid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t-EE" dirty="0" smtClean="0"/>
              <a:t>“Meil on mingi trikk kahe silma vahele jäänud, mis tõstaks tootlikkust tohutult”</a:t>
            </a:r>
          </a:p>
          <a:p>
            <a:pPr lvl="1"/>
            <a:r>
              <a:rPr lang="et-EE" dirty="0" smtClean="0"/>
              <a:t>Inimesed pole üldjuhul nii rumalad, et midagi nii ilmset mitte märgata</a:t>
            </a:r>
          </a:p>
          <a:p>
            <a:pPr lvl="1"/>
            <a:r>
              <a:rPr lang="et-EE" dirty="0" smtClean="0"/>
              <a:t>Kui me ka uurime tootlikkuse tõstmise võimalusi, on nende mõju tavaliselt inkrementaalne</a:t>
            </a:r>
          </a:p>
          <a:p>
            <a:pPr lvl="1"/>
            <a:r>
              <a:rPr lang="et-EE" dirty="0" smtClean="0"/>
              <a:t>Kes sellist juttu räägib, on arvatavasti müügiagent</a:t>
            </a:r>
          </a:p>
          <a:p>
            <a:r>
              <a:rPr lang="et-EE" dirty="0" smtClean="0"/>
              <a:t>“Teised projektijuhid kasutavad vahendit x ja saavutavad 100-200% paremaid tulemusi”</a:t>
            </a:r>
          </a:p>
          <a:p>
            <a:pPr lvl="1"/>
            <a:r>
              <a:rPr lang="et-EE" dirty="0" smtClean="0"/>
              <a:t>Abivahendid mõjutavad programmeerimist ja testimist</a:t>
            </a:r>
          </a:p>
          <a:p>
            <a:pPr lvl="1"/>
            <a:r>
              <a:rPr lang="et-EE" dirty="0" smtClean="0"/>
              <a:t>Analüüs, läbirääkimised, spetsifikatsioonide kirjutamine, koolitus, tarkvara üleandmine jms võtab ikka sama palju aega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Tootlikkuse müüdid 2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t-EE" dirty="0" smtClean="0"/>
              <a:t>“Tehnoloogia muutub nii kiiresti, et iganenud vahendite kasutamine jätab meid rongist maha”</a:t>
            </a:r>
          </a:p>
          <a:p>
            <a:pPr lvl="1"/>
            <a:r>
              <a:rPr lang="et-EE" dirty="0" smtClean="0"/>
              <a:t>Tehnoloogia muutub, aga meie äri on suuresti samaks jäänud</a:t>
            </a:r>
          </a:p>
          <a:p>
            <a:pPr lvl="1"/>
            <a:r>
              <a:rPr lang="et-EE" dirty="0" smtClean="0"/>
              <a:t>Suur osa tarkvaraprojekti tööst on “low-tech” valdkondades</a:t>
            </a:r>
          </a:p>
          <a:p>
            <a:r>
              <a:rPr lang="et-EE" dirty="0" smtClean="0"/>
              <a:t>“Programmeerimiskeele vahetus annab tohutu võidu”</a:t>
            </a:r>
          </a:p>
          <a:p>
            <a:pPr lvl="1"/>
            <a:r>
              <a:rPr lang="et-EE" dirty="0" smtClean="0"/>
              <a:t>Keel mõjutab eelkõige seda, kuidas me probleemist mõtleme</a:t>
            </a:r>
          </a:p>
          <a:p>
            <a:pPr lvl="1"/>
            <a:r>
              <a:rPr lang="et-EE" dirty="0" smtClean="0"/>
              <a:t>Kui me oleme mitu generatsiooni maha jäänud, on võit oluline, muul juhul tavaliselt &lt;5%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Tootlikkuse müüdid 3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t-EE" dirty="0" smtClean="0"/>
              <a:t>“Me automatiseerime kõike muud, miks ka mitte tarkvaraarendust?”</a:t>
            </a:r>
          </a:p>
          <a:p>
            <a:pPr lvl="1"/>
            <a:r>
              <a:rPr lang="et-EE" dirty="0" smtClean="0"/>
              <a:t>Peamine töö tarkvaraprojektis on:</a:t>
            </a:r>
          </a:p>
          <a:p>
            <a:pPr lvl="2"/>
            <a:r>
              <a:rPr lang="et-EE" dirty="0" smtClean="0"/>
              <a:t>Inimestevaheline kommunikatsioon</a:t>
            </a:r>
          </a:p>
          <a:p>
            <a:pPr lvl="2"/>
            <a:r>
              <a:rPr lang="et-EE" dirty="0" smtClean="0"/>
              <a:t>Kasutajate kogemuste tõlkimine formaalseteks protseduurideks</a:t>
            </a:r>
          </a:p>
          <a:p>
            <a:pPr lvl="1"/>
            <a:r>
              <a:rPr lang="et-EE" dirty="0" smtClean="0"/>
              <a:t>See töö tuleb alati ära teha</a:t>
            </a:r>
          </a:p>
          <a:p>
            <a:pPr lvl="1"/>
            <a:r>
              <a:rPr lang="et-EE" dirty="0" smtClean="0"/>
              <a:t>Pole kuigi tõenäoline, et seda saaks niipea automatiseerida</a:t>
            </a:r>
          </a:p>
          <a:p>
            <a:r>
              <a:rPr lang="et-EE" dirty="0" smtClean="0"/>
              <a:t>“Inimesed töötavad paremini, kui neile survet avaldada”</a:t>
            </a:r>
          </a:p>
          <a:p>
            <a:pPr lvl="1"/>
            <a:r>
              <a:rPr lang="et-EE" dirty="0" smtClean="0"/>
              <a:t>Ei tööta, nad on lihtsalt õnnetud</a:t>
            </a:r>
          </a:p>
          <a:p>
            <a:pPr lvl="2"/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Segavad faktorid</a:t>
            </a:r>
            <a:endParaRPr lang="et-EE" dirty="0"/>
          </a:p>
        </p:txBody>
      </p:sp>
      <p:pic>
        <p:nvPicPr>
          <p:cNvPr id="4" name="Picture 3" descr="distract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1419" y="1285860"/>
            <a:ext cx="5506663" cy="3524264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57242" y="5143512"/>
            <a:ext cx="8229600" cy="11255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t-EE" dirty="0" smtClean="0"/>
              <a:t>	</a:t>
            </a:r>
            <a:r>
              <a:rPr lang="et-EE" i="1" dirty="0" smtClean="0"/>
              <a:t>Tööpäeva kaotamiseks on miljon võimalust, selle tagasisaamiseks mitte ühtegi</a:t>
            </a:r>
          </a:p>
          <a:p>
            <a:pPr lvl="2"/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Tootlikkust mõjutavad faktorid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Lärm</a:t>
            </a:r>
          </a:p>
          <a:p>
            <a:pPr lvl="1"/>
            <a:r>
              <a:rPr lang="et-EE" dirty="0" smtClean="0"/>
              <a:t>“Siin kontoris ei saa kunagi midagi 9 ja 5 vahel tehtud”</a:t>
            </a:r>
          </a:p>
          <a:p>
            <a:r>
              <a:rPr lang="et-EE" dirty="0" smtClean="0"/>
              <a:t>Ruum</a:t>
            </a:r>
          </a:p>
          <a:p>
            <a:r>
              <a:rPr lang="et-EE" dirty="0" smtClean="0"/>
              <a:t>Privaatsus</a:t>
            </a:r>
          </a:p>
          <a:p>
            <a:r>
              <a:rPr lang="et-EE" dirty="0" smtClean="0"/>
              <a:t>Võimalus end isoleerida / välja lülitada</a:t>
            </a:r>
          </a:p>
          <a:p>
            <a:r>
              <a:rPr lang="et-EE" dirty="0" smtClean="0"/>
              <a:t>Teiste inimeste poolsed katkestused</a:t>
            </a:r>
          </a:p>
          <a:p>
            <a:r>
              <a:rPr lang="et-EE" dirty="0" smtClean="0"/>
              <a:t>Mööblipolitsei</a:t>
            </a:r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ding_war_gam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1074"/>
            <a:ext cx="9144000" cy="67558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Motivatsioon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ctr">
              <a:buFontTx/>
              <a:buNone/>
              <a:defRPr/>
            </a:pPr>
            <a:endParaRPr lang="et-EE" dirty="0" smtClean="0"/>
          </a:p>
          <a:p>
            <a:pPr marL="342900" lvl="1" indent="-342900" algn="ctr">
              <a:buFontTx/>
              <a:buNone/>
              <a:defRPr/>
            </a:pPr>
            <a:r>
              <a:rPr lang="et-EE" dirty="0" smtClean="0"/>
              <a:t>“Ei kuule seda </a:t>
            </a:r>
            <a:r>
              <a:rPr lang="et-EE" i="1" dirty="0" smtClean="0"/>
              <a:t>[asenda siia mingi vinge märksõna]</a:t>
            </a:r>
            <a:r>
              <a:rPr lang="et-EE" dirty="0" smtClean="0"/>
              <a:t> Petsile küll ei anna, Väints teeb meil sellised keerulised asjad alati”</a:t>
            </a:r>
          </a:p>
          <a:p>
            <a:pPr marL="342900" lvl="1" indent="-342900">
              <a:buFontTx/>
              <a:buNone/>
              <a:defRPr/>
            </a:pPr>
            <a:endParaRPr lang="et-EE" dirty="0" smtClean="0"/>
          </a:p>
          <a:p>
            <a:pPr>
              <a:defRPr/>
            </a:pPr>
            <a:r>
              <a:rPr lang="et-EE" dirty="0" smtClean="0"/>
              <a:t>Mis selles suhtumises viga on? Miks ei saa Petsil lasta järjest komponente ehitada?</a:t>
            </a:r>
          </a:p>
          <a:p>
            <a:pPr>
              <a:defRPr/>
            </a:pPr>
            <a:endParaRPr lang="et-EE" dirty="0" smtClean="0"/>
          </a:p>
          <a:p>
            <a:pPr>
              <a:defRPr/>
            </a:pPr>
            <a:endParaRPr lang="et-EE" dirty="0" smtClean="0"/>
          </a:p>
          <a:p>
            <a:pPr>
              <a:defRPr/>
            </a:pPr>
            <a:endParaRPr lang="et-EE" dirty="0" smtClean="0"/>
          </a:p>
          <a:p>
            <a:pPr lvl="1">
              <a:buFontTx/>
              <a:buNone/>
              <a:defRPr/>
            </a:pPr>
            <a:endParaRPr lang="et-EE" dirty="0" smtClean="0"/>
          </a:p>
          <a:p>
            <a:pPr lvl="1" algn="ctr">
              <a:buFontTx/>
              <a:buNone/>
              <a:defRPr/>
            </a:pPr>
            <a:endParaRPr lang="et-EE" i="1" dirty="0" smtClean="0"/>
          </a:p>
          <a:p>
            <a:pPr>
              <a:buFont typeface="Arial" pitchFamily="34" charset="0"/>
              <a:buChar char="•"/>
              <a:defRPr/>
            </a:pPr>
            <a:endParaRPr lang="et-EE" i="1" dirty="0" smtClean="0"/>
          </a:p>
          <a:p>
            <a:pPr>
              <a:buFontTx/>
              <a:buNone/>
              <a:defRPr/>
            </a:pP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Tootlikkust mittemõjutavad faktorid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t-EE" dirty="0" smtClean="0"/>
              <a:t>Programmeerimiskeel</a:t>
            </a:r>
          </a:p>
          <a:p>
            <a:pPr lvl="1"/>
            <a:r>
              <a:rPr lang="et-EE" dirty="0" smtClean="0"/>
              <a:t>Välja </a:t>
            </a:r>
            <a:r>
              <a:rPr lang="et-EE" smtClean="0"/>
              <a:t>arvatud assembler </a:t>
            </a:r>
            <a:r>
              <a:rPr lang="et-EE" dirty="0" smtClean="0"/>
              <a:t>vms keel, mis on mitu paradigmat ajast maas</a:t>
            </a:r>
          </a:p>
          <a:p>
            <a:r>
              <a:rPr lang="et-EE" dirty="0" smtClean="0"/>
              <a:t>Töökogemus</a:t>
            </a:r>
          </a:p>
          <a:p>
            <a:pPr lvl="1"/>
            <a:r>
              <a:rPr lang="et-EE" dirty="0" smtClean="0"/>
              <a:t>Tootlikkus kasvab kuni 6 kuud ja siis enam mitte</a:t>
            </a:r>
          </a:p>
          <a:p>
            <a:r>
              <a:rPr lang="et-EE" dirty="0" smtClean="0"/>
              <a:t>Vigade arv</a:t>
            </a:r>
          </a:p>
          <a:p>
            <a:pPr lvl="1"/>
            <a:r>
              <a:rPr lang="et-EE" dirty="0" smtClean="0"/>
              <a:t>Inimesed, kes ei tee vigu, töötavad sama kiiresti kui need, kes teevad vigu</a:t>
            </a:r>
          </a:p>
          <a:p>
            <a:r>
              <a:rPr lang="et-EE" dirty="0" smtClean="0"/>
              <a:t>Palk</a:t>
            </a:r>
          </a:p>
          <a:p>
            <a:pPr lvl="1"/>
            <a:r>
              <a:rPr lang="et-EE" dirty="0" smtClean="0"/>
              <a:t>Tootlikkus mõjutab sinu palka, aga mitte vastupidi</a:t>
            </a:r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Kuidas tappa tiimi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Usaldamatus</a:t>
            </a:r>
          </a:p>
          <a:p>
            <a:r>
              <a:rPr lang="et-EE" dirty="0" smtClean="0"/>
              <a:t>Bürokraatia</a:t>
            </a:r>
          </a:p>
          <a:p>
            <a:r>
              <a:rPr lang="et-EE" dirty="0" smtClean="0"/>
              <a:t>Füüsiline eraldamine</a:t>
            </a:r>
          </a:p>
          <a:p>
            <a:r>
              <a:rPr lang="et-EE" dirty="0" smtClean="0"/>
              <a:t>Aja fragmenteerimine</a:t>
            </a:r>
          </a:p>
          <a:p>
            <a:r>
              <a:rPr lang="et-EE" dirty="0" smtClean="0"/>
              <a:t>Vähendatud kvaliteediga tooted</a:t>
            </a:r>
          </a:p>
          <a:p>
            <a:r>
              <a:rPr lang="et-EE" dirty="0" smtClean="0"/>
              <a:t>Võltsid tähtajad</a:t>
            </a:r>
          </a:p>
          <a:p>
            <a:r>
              <a:rPr lang="et-EE" dirty="0" smtClean="0"/>
              <a:t>Tiimi lõhkumine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43000"/>
          </a:xfrm>
        </p:spPr>
        <p:txBody>
          <a:bodyPr/>
          <a:lstStyle/>
          <a:p>
            <a:r>
              <a:rPr lang="et-EE" dirty="0" smtClean="0"/>
              <a:t>Kokkuvõte</a:t>
            </a:r>
            <a:endParaRPr lang="et-EE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285860"/>
            <a:ext cx="8229600" cy="228601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t-E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Projekt</a:t>
            </a:r>
            <a:r>
              <a:rPr lang="et-EE" sz="3200" noProof="0" dirty="0" smtClean="0"/>
              <a:t> </a:t>
            </a:r>
            <a:r>
              <a:rPr lang="et-EE" sz="3200" noProof="0" dirty="0" smtClean="0"/>
              <a:t>koosneb eelkõige inimestest</a:t>
            </a:r>
            <a:endParaRPr kumimoji="0" lang="et-EE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t-EE" sz="3200" dirty="0" smtClean="0"/>
              <a:t>Projekti edu või ebaedu tähendab kõigi osaliste, mitte üksikisiku edu või ebaedu</a:t>
            </a:r>
            <a:endParaRPr kumimoji="0" lang="et-EE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t-EE" sz="3200" dirty="0" smtClean="0"/>
              <a:t>Tootlikkust on lihtne vähendada</a:t>
            </a:r>
            <a:r>
              <a:rPr lang="et-EE" sz="3200" smtClean="0"/>
              <a:t>, raske kasvatada</a:t>
            </a:r>
            <a:endParaRPr lang="et-EE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t-EE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t-EE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t-EE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6" descr="a_tea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3108" y="3540117"/>
            <a:ext cx="4976824" cy="33178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Motivatsioon - vaheldus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14882"/>
          </a:xfrm>
        </p:spPr>
        <p:txBody>
          <a:bodyPr>
            <a:normAutofit fontScale="85000" lnSpcReduction="20000"/>
          </a:bodyPr>
          <a:lstStyle/>
          <a:p>
            <a:r>
              <a:rPr lang="et-EE" dirty="0" smtClean="0"/>
              <a:t>Täpselt samasuguse komponendi arendus päevast päeva</a:t>
            </a:r>
          </a:p>
          <a:p>
            <a:pPr lvl="1"/>
            <a:r>
              <a:rPr lang="et-EE" dirty="0" smtClean="0"/>
              <a:t>Tuutorite vestlusest: “Oh oleks meil teie mured, et samasuguste komponentide arendus päevast päeva. Meil on see pidupäev, kui saab uue komponendi luua, 90% ajast täiendame vana koodi”</a:t>
            </a:r>
          </a:p>
          <a:p>
            <a:r>
              <a:rPr lang="et-EE" dirty="0" smtClean="0"/>
              <a:t>Sinu teadmised vananevad</a:t>
            </a:r>
          </a:p>
          <a:p>
            <a:pPr lvl="1"/>
            <a:r>
              <a:rPr lang="et-EE" dirty="0" smtClean="0"/>
              <a:t>Näed ainult ühte tüüpi lahendusi, sul ei </a:t>
            </a:r>
            <a:r>
              <a:rPr lang="et-EE" smtClean="0"/>
              <a:t>ole aimugi, </a:t>
            </a:r>
            <a:r>
              <a:rPr lang="et-EE" dirty="0" smtClean="0"/>
              <a:t>kuidas ülejäänud maailm edasi liigub</a:t>
            </a:r>
          </a:p>
          <a:p>
            <a:r>
              <a:rPr lang="et-EE" dirty="0" smtClean="0"/>
              <a:t>Tekib “keedetud konna sündroom”</a:t>
            </a:r>
          </a:p>
          <a:p>
            <a:r>
              <a:rPr lang="et-EE" dirty="0" smtClean="0"/>
              <a:t>Tekib trots – “Pets saab tegeleda vat sihukeste ägedate asjadega, mina rookigu siin mingit vana ******”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Programmeerija produktiivsus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t-EE" dirty="0" smtClean="0"/>
              <a:t>Mäletate alkeemikut raha ja kofeiiniga?</a:t>
            </a:r>
          </a:p>
          <a:p>
            <a:pPr lvl="1"/>
            <a:r>
              <a:rPr lang="et-EE" dirty="0" smtClean="0"/>
              <a:t>Millest produktiivsus tegelikult koosneb?</a:t>
            </a:r>
          </a:p>
          <a:p>
            <a:r>
              <a:rPr lang="et-EE" dirty="0" smtClean="0"/>
              <a:t>Motivatsioon</a:t>
            </a:r>
          </a:p>
          <a:p>
            <a:r>
              <a:rPr lang="et-EE" dirty="0" smtClean="0"/>
              <a:t>Vahendid</a:t>
            </a:r>
          </a:p>
          <a:p>
            <a:r>
              <a:rPr lang="et-EE" dirty="0" smtClean="0"/>
              <a:t>Keskkond</a:t>
            </a:r>
          </a:p>
          <a:p>
            <a:r>
              <a:rPr lang="et-EE" dirty="0" smtClean="0"/>
              <a:t>Teadmised</a:t>
            </a:r>
          </a:p>
          <a:p>
            <a:r>
              <a:rPr lang="et-EE" dirty="0" smtClean="0"/>
              <a:t>Projekti läbipaistvus</a:t>
            </a:r>
          </a:p>
          <a:p>
            <a:r>
              <a:rPr lang="et-EE" dirty="0" smtClean="0"/>
              <a:t>Otsustusvabadus</a:t>
            </a:r>
          </a:p>
          <a:p>
            <a:r>
              <a:rPr lang="et-EE" dirty="0" smtClean="0"/>
              <a:t>Kogemused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Vigade tegemine on OK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McDonald’si meetod ütles: Vigade tegemine on keelatud – inimene peab olema nagu masin</a:t>
            </a:r>
          </a:p>
          <a:p>
            <a:r>
              <a:rPr lang="et-EE" dirty="0" smtClean="0"/>
              <a:t>Tarkvaramaailm on pidevas muutumises</a:t>
            </a:r>
          </a:p>
          <a:p>
            <a:pPr lvl="1"/>
            <a:r>
              <a:rPr lang="et-EE" dirty="0" smtClean="0"/>
              <a:t>Inimesi tuleb julgustada katsetamisele</a:t>
            </a:r>
          </a:p>
          <a:p>
            <a:pPr lvl="1"/>
            <a:r>
              <a:rPr lang="et-EE" dirty="0" smtClean="0"/>
              <a:t>Vead on seejuures vältimatud</a:t>
            </a:r>
          </a:p>
          <a:p>
            <a:pPr lvl="1"/>
            <a:r>
              <a:rPr lang="et-EE" dirty="0" smtClean="0"/>
              <a:t>Inimesi ei tohi vigade eest karistada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att_engin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7686" y="890226"/>
            <a:ext cx="4929222" cy="4824790"/>
          </a:xfrm>
          <a:prstGeom prst="rect">
            <a:avLst/>
          </a:prstGeom>
        </p:spPr>
      </p:pic>
      <p:pic>
        <p:nvPicPr>
          <p:cNvPr id="4" name="Picture 3" descr="galleon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" y="357190"/>
            <a:ext cx="4552732" cy="60722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Ületunnid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Ületunde pole tegelikult olemas</a:t>
            </a:r>
          </a:p>
          <a:p>
            <a:r>
              <a:rPr lang="et-EE" dirty="0" smtClean="0"/>
              <a:t>Igale ületunnile vastab üldjuhul “alatund”</a:t>
            </a:r>
          </a:p>
          <a:p>
            <a:r>
              <a:rPr lang="et-EE" dirty="0" smtClean="0"/>
              <a:t>Kehtib ka töönarkomaanide kohta!</a:t>
            </a:r>
          </a:p>
          <a:p>
            <a:pPr lvl="1"/>
            <a:r>
              <a:rPr lang="et-EE" dirty="0" smtClean="0"/>
              <a:t>Läbipõlemine</a:t>
            </a:r>
          </a:p>
          <a:p>
            <a:pPr lvl="1"/>
            <a:r>
              <a:rPr lang="et-EE" dirty="0" smtClean="0"/>
              <a:t>Millalgi tehakse ikkagi alatunde</a:t>
            </a:r>
          </a:p>
          <a:p>
            <a:pPr lvl="1"/>
            <a:r>
              <a:rPr lang="et-EE" dirty="0" smtClean="0"/>
              <a:t>Isiklik näide </a:t>
            </a:r>
            <a:r>
              <a:rPr lang="et-EE" dirty="0" smtClean="0">
                <a:sym typeface="Wingdings" pitchFamily="2" charset="2"/>
              </a:rPr>
              <a:t></a:t>
            </a:r>
          </a:p>
          <a:p>
            <a:r>
              <a:rPr lang="et-EE" dirty="0" smtClean="0">
                <a:sym typeface="Wingdings" pitchFamily="2" charset="2"/>
              </a:rPr>
              <a:t>Ekstreemne näide: liiga palju ületunde teinud töötaja läheb lihtsalt töölt ära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Tiimitöö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Mis on üldse tiim?</a:t>
            </a:r>
          </a:p>
          <a:p>
            <a:pPr>
              <a:buNone/>
            </a:pPr>
            <a:endParaRPr lang="et-EE" dirty="0" smtClean="0"/>
          </a:p>
          <a:p>
            <a:pPr>
              <a:buNone/>
            </a:pPr>
            <a:r>
              <a:rPr lang="et-EE" dirty="0" smtClean="0"/>
              <a:t>	</a:t>
            </a:r>
            <a:r>
              <a:rPr lang="et-EE" i="1" dirty="0" smtClean="0"/>
              <a:t>Tiim on väike rühm üksteist täiendavate oskustega inimesi, kes on pühendunud ühisele eesmärgile, tulemustele ja lähenemisviisile, mille eest nad üksteise ees vastutavad. </a:t>
            </a:r>
            <a:endParaRPr lang="et-EE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13203</TotalTime>
  <Words>1242</Words>
  <Application>Microsoft Office PowerPoint</Application>
  <PresentationFormat>On-screen Show (4:3)</PresentationFormat>
  <Paragraphs>259</Paragraphs>
  <Slides>32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Meeskonnad</vt:lpstr>
      <vt:lpstr>Motivatsioon</vt:lpstr>
      <vt:lpstr>Motivatsioon 2</vt:lpstr>
      <vt:lpstr>Motivatsioon - vaheldus</vt:lpstr>
      <vt:lpstr>Programmeerija produktiivsus</vt:lpstr>
      <vt:lpstr>Vigade tegemine on OK</vt:lpstr>
      <vt:lpstr>Slide 7</vt:lpstr>
      <vt:lpstr>Ületunnid</vt:lpstr>
      <vt:lpstr>Tiimitöö</vt:lpstr>
      <vt:lpstr>Töörühm vs meeskond</vt:lpstr>
      <vt:lpstr>Efektiivse töörühma tunnused</vt:lpstr>
      <vt:lpstr>Efektiivse meeskonna tunnused</vt:lpstr>
      <vt:lpstr>Meeskonna arengufaasid</vt:lpstr>
      <vt:lpstr>Meeskonna arengufaasid - forming</vt:lpstr>
      <vt:lpstr>Meeskonna arengufaasid - storming</vt:lpstr>
      <vt:lpstr>Meeskonna arengufaasid - norming</vt:lpstr>
      <vt:lpstr>Meeskonna arengufaasid - performing</vt:lpstr>
      <vt:lpstr>Meeskonna arengufaasid - kokkuvõte</vt:lpstr>
      <vt:lpstr>Slide 19</vt:lpstr>
      <vt:lpstr>Slide 20</vt:lpstr>
      <vt:lpstr>Töömahu hindamine - viktoriin</vt:lpstr>
      <vt:lpstr>Töömahu hindamine</vt:lpstr>
      <vt:lpstr>Viktoriini vastused</vt:lpstr>
      <vt:lpstr>Tootlikkuse müüdid</vt:lpstr>
      <vt:lpstr>Tootlikkuse müüdid 2</vt:lpstr>
      <vt:lpstr>Tootlikkuse müüdid 3</vt:lpstr>
      <vt:lpstr>Segavad faktorid</vt:lpstr>
      <vt:lpstr>Tootlikkust mõjutavad faktorid</vt:lpstr>
      <vt:lpstr>Slide 29</vt:lpstr>
      <vt:lpstr>Tootlikkust mittemõjutavad faktorid</vt:lpstr>
      <vt:lpstr>Kuidas tappa tiimi</vt:lpstr>
      <vt:lpstr>Kokkuvõte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targot</dc:creator>
  <cp:lastModifiedBy>targo</cp:lastModifiedBy>
  <cp:revision>149</cp:revision>
  <dcterms:created xsi:type="dcterms:W3CDTF">2009-03-07T10:03:51Z</dcterms:created>
  <dcterms:modified xsi:type="dcterms:W3CDTF">2010-04-28T08:27:21Z</dcterms:modified>
</cp:coreProperties>
</file>