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7" r:id="rId2"/>
    <p:sldId id="259" r:id="rId3"/>
    <p:sldId id="282" r:id="rId4"/>
    <p:sldId id="286" r:id="rId5"/>
    <p:sldId id="305" r:id="rId6"/>
    <p:sldId id="306" r:id="rId7"/>
    <p:sldId id="287" r:id="rId8"/>
    <p:sldId id="328" r:id="rId9"/>
    <p:sldId id="329" r:id="rId10"/>
    <p:sldId id="270" r:id="rId11"/>
    <p:sldId id="271" r:id="rId12"/>
    <p:sldId id="288" r:id="rId13"/>
    <p:sldId id="275" r:id="rId14"/>
    <p:sldId id="289" r:id="rId15"/>
    <p:sldId id="290" r:id="rId16"/>
    <p:sldId id="291" r:id="rId17"/>
    <p:sldId id="292" r:id="rId18"/>
    <p:sldId id="293" r:id="rId19"/>
    <p:sldId id="294" r:id="rId20"/>
    <p:sldId id="295" r:id="rId21"/>
    <p:sldId id="296" r:id="rId22"/>
    <p:sldId id="297" r:id="rId23"/>
    <p:sldId id="276" r:id="rId24"/>
    <p:sldId id="283" r:id="rId25"/>
    <p:sldId id="284" r:id="rId26"/>
    <p:sldId id="285" r:id="rId27"/>
    <p:sldId id="258" r:id="rId28"/>
    <p:sldId id="307" r:id="rId29"/>
    <p:sldId id="308" r:id="rId30"/>
    <p:sldId id="298" r:id="rId31"/>
    <p:sldId id="299" r:id="rId32"/>
    <p:sldId id="281" r:id="rId33"/>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8" autoAdjust="0"/>
    <p:restoredTop sz="64242" autoAdjust="0"/>
  </p:normalViewPr>
  <p:slideViewPr>
    <p:cSldViewPr>
      <p:cViewPr varScale="1">
        <p:scale>
          <a:sx n="84" d="100"/>
          <a:sy n="84" d="100"/>
        </p:scale>
        <p:origin x="-23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7093B-8A49-43D6-A0C7-653F631761D1}" type="datetimeFigureOut">
              <a:rPr lang="et-EE" smtClean="0"/>
              <a:pPr/>
              <a:t>15.04.2010</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EF963-A5EE-4D15-BFB2-66B3433D9632}" type="slidenum">
              <a:rPr lang="et-EE" smtClean="0"/>
              <a:pPr/>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t-EE" dirty="0" smtClean="0"/>
              <a:t>Räägin</a:t>
            </a:r>
            <a:r>
              <a:rPr lang="et-EE" baseline="0" dirty="0" smtClean="0"/>
              <a:t> teile kõigepealt ühe loo.</a:t>
            </a:r>
          </a:p>
          <a:p>
            <a:r>
              <a:rPr lang="et-EE" dirty="0" smtClean="0"/>
              <a:t>Üks kõige ohtlikumaid</a:t>
            </a:r>
            <a:r>
              <a:rPr lang="et-EE" baseline="0" dirty="0" smtClean="0"/>
              <a:t> olukordi inimese jaoks on lahing sõjas. Piirkond on täis suurt kuumust, ohtlikke aineid, ülehelikiirusega ringi lendavaid metallitükke jne.</a:t>
            </a:r>
            <a:endParaRPr lang="et-EE" dirty="0" smtClean="0"/>
          </a:p>
          <a:p>
            <a:r>
              <a:rPr lang="et-EE" dirty="0" smtClean="0"/>
              <a:t>Samas,</a:t>
            </a:r>
            <a:r>
              <a:rPr lang="et-EE" baseline="0" dirty="0" smtClean="0"/>
              <a:t> k</a:t>
            </a:r>
            <a:r>
              <a:rPr lang="et-EE" dirty="0" smtClean="0"/>
              <a:t>õige olulisem mõjutaja inimese elus on enesealalhoiuinstinkt. Seega, kui sõduritel</a:t>
            </a:r>
            <a:r>
              <a:rPr lang="et-EE" baseline="0" dirty="0" smtClean="0"/>
              <a:t> on vaja näiteks üle mingi lagendiku rünnaku joosta, on see nende jaoks kõige loomuvastasem asi maailmas. </a:t>
            </a:r>
          </a:p>
          <a:p>
            <a:r>
              <a:rPr lang="et-EE" dirty="0" smtClean="0"/>
              <a:t>Sellegipoolest,</a:t>
            </a:r>
            <a:r>
              <a:rPr lang="et-EE" baseline="0" dirty="0" smtClean="0"/>
              <a:t> kui antakse vastav käsk, siis sõdurid tõusevad püsti ja jooksevad üle selle lagendiku.</a:t>
            </a:r>
          </a:p>
          <a:p>
            <a:endParaRPr lang="et-EE" baseline="0" dirty="0" smtClean="0"/>
          </a:p>
          <a:p>
            <a:r>
              <a:rPr lang="et-EE" dirty="0" smtClean="0"/>
              <a:t>Miks?</a:t>
            </a:r>
          </a:p>
          <a:p>
            <a:endParaRPr lang="et-EE" dirty="0" smtClean="0"/>
          </a:p>
          <a:p>
            <a:r>
              <a:rPr lang="et-EE" dirty="0" smtClean="0"/>
              <a:t>Peamiselt</a:t>
            </a:r>
            <a:r>
              <a:rPr lang="et-EE" baseline="0" dirty="0" smtClean="0"/>
              <a:t> sellepärast, et neisse on pikkade ja raskete õppuste kestel sisse drillitud absoluutne sõnakuulamine. Nad teavad, et käsk on vanem kui meie ja et nende enda elu pole suures plaanis oluline. USA merejalaväelastel pole lubatud kasutada sõna “mina”. </a:t>
            </a:r>
          </a:p>
          <a:p>
            <a:r>
              <a:rPr lang="et-EE" baseline="0" dirty="0" smtClean="0"/>
              <a:t>Põhiväljaõppe käigus õpivad sõdurid oma ülemust kartma rohkem kui surma. Sest ülemus on suur ja hirmus (nagu mina). Ülemus ütleb, et jookse ja sõdur jookseb. Ütleb, et lama ja sõdur lamab. Ütleb, et lenda ja sõdur vehib kõigest hingest kätega, et lendu tõusta.</a:t>
            </a:r>
          </a:p>
          <a:p>
            <a:endParaRPr lang="et-EE" baseline="0" dirty="0" smtClean="0"/>
          </a:p>
          <a:p>
            <a:r>
              <a:rPr lang="et-EE" baseline="0" dirty="0" smtClean="0"/>
              <a:t>Paljudele tsiviilelu organisatsioonijuhtidele meeldiks oma organisatsiooni samamoodi juhtida. Et aina käsuta ja kõik kohe teevadki nii, isegi kui see nende isiklikele huvidele või enesealalhoiule vastu käib.</a:t>
            </a:r>
          </a:p>
          <a:p>
            <a:r>
              <a:rPr lang="et-EE" baseline="0" dirty="0" smtClean="0"/>
              <a:t>Paljud proovivadki nii teha. Paraku küll mitte väga edukalt. Sõjaväes pole sõduril kusagile pääsu – kui ta jalga laseb, siis püütakse ta kinni, pannakse vangi või lastakse maha. Tsiviilelus saadetakse nõme ülemus aga varem või hiljem pikalt või siis lihtsalt ignoreeritakse teda. </a:t>
            </a:r>
          </a:p>
          <a:p>
            <a:endParaRPr lang="et-EE" dirty="0" smtClean="0"/>
          </a:p>
          <a:p>
            <a:r>
              <a:rPr lang="et-EE" dirty="0" smtClean="0"/>
              <a:t>See suhtumine on tegelikult väga levinud, mul on endal ka tihti kiusatus olnud karmi käsutamise abil probleeme lahendada. Ja kui ma kunagi oma vennale</a:t>
            </a:r>
            <a:r>
              <a:rPr lang="et-EE" baseline="0" dirty="0" smtClean="0"/>
              <a:t> rääkisin, et minu  tiimi liikmete töö tulemused ei vasta alati päris sellele nagu ma soovisin, oli tema esimeseks reaktsiooniks: kas sa nende suhtes mingeid sanktsioone ei saa rakendada?</a:t>
            </a:r>
          </a:p>
          <a:p>
            <a:r>
              <a:rPr lang="et-EE" baseline="0" dirty="0" smtClean="0"/>
              <a:t>Vabandust, vennas, see asi pole paraku nii lihtne.</a:t>
            </a:r>
            <a:endParaRPr lang="et-EE" dirty="0"/>
          </a:p>
        </p:txBody>
      </p:sp>
      <p:sp>
        <p:nvSpPr>
          <p:cNvPr id="4" name="Slide Number Placeholder 3"/>
          <p:cNvSpPr>
            <a:spLocks noGrp="1"/>
          </p:cNvSpPr>
          <p:nvPr>
            <p:ph type="sldNum" sz="quarter" idx="10"/>
          </p:nvPr>
        </p:nvSpPr>
        <p:spPr/>
        <p:txBody>
          <a:bodyPr/>
          <a:lstStyle/>
          <a:p>
            <a:fld id="{BD6EF963-A5EE-4D15-BFB2-66B3433D9632}" type="slidenum">
              <a:rPr lang="et-EE" smtClean="0"/>
              <a:pPr/>
              <a:t>1</a:t>
            </a:fld>
            <a:endParaRPr lang="et-E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t-EE" dirty="0" smtClean="0"/>
              <a:t>Tagasiside.</a:t>
            </a:r>
          </a:p>
          <a:p>
            <a:pPr>
              <a:defRPr/>
            </a:pPr>
            <a:r>
              <a:rPr lang="et-EE" dirty="0" smtClean="0"/>
              <a:t>Ei mäleta enam, kust seda lugu kuulsin. Aga loo jutustaja nimi oli Laura.</a:t>
            </a:r>
          </a:p>
          <a:p>
            <a:pPr>
              <a:defRPr/>
            </a:pPr>
            <a:r>
              <a:rPr lang="et-EE" dirty="0" smtClean="0"/>
              <a:t>Laura elas väiksemat sorti kortermajas. Ühel päeval kuulis ta alumiselt korruselt, kuidas naaber (naabri nimi oli Susan) mängib trummi – </a:t>
            </a:r>
            <a:r>
              <a:rPr lang="et-EE" b="1" dirty="0" smtClean="0"/>
              <a:t>pumm, </a:t>
            </a:r>
            <a:r>
              <a:rPr lang="et-EE" b="1" dirty="0" err="1" smtClean="0"/>
              <a:t>pumm</a:t>
            </a:r>
            <a:r>
              <a:rPr lang="et-EE" b="1" dirty="0" smtClean="0"/>
              <a:t>, pumm</a:t>
            </a:r>
            <a:r>
              <a:rPr lang="et-EE" dirty="0" smtClean="0"/>
              <a:t>. Ja varsti oli jälle vaikus. Siis mingi aja pärast mängiti jälle trummi, siis oli jälle vaikus. Laura oli üldiselt küllaltki tolerantne inimene ja talle oli oluline naabritega hästi läbi saada, sellepärast otsustas ta, et ei tee asjast välja. Milleks ikka pinget tekitada, eks.</a:t>
            </a:r>
          </a:p>
          <a:p>
            <a:pPr>
              <a:defRPr/>
            </a:pPr>
            <a:endParaRPr lang="et-EE" dirty="0" smtClean="0"/>
          </a:p>
          <a:p>
            <a:pPr>
              <a:defRPr/>
            </a:pPr>
            <a:r>
              <a:rPr lang="et-EE" dirty="0" smtClean="0"/>
              <a:t>Järgmistel päevadel ja nädalatel kestis trummimängimine aeg-ajalt edasi ja muutus siis sagedasemaks, vahel mängiti hommikul, vahel päeval, siis ka kell kümme õhtul. </a:t>
            </a:r>
            <a:r>
              <a:rPr lang="et-EE" b="1" dirty="0" err="1" smtClean="0"/>
              <a:t>Pummadi-pummadi-pumm-pumm</a:t>
            </a:r>
            <a:r>
              <a:rPr lang="et-EE" dirty="0" smtClean="0"/>
              <a:t>. Nüüd läks Laural kops üle maksa. Aitab naljast. </a:t>
            </a:r>
            <a:r>
              <a:rPr lang="et-EE" b="1" dirty="0" smtClean="0"/>
              <a:t>Tormas</a:t>
            </a:r>
            <a:r>
              <a:rPr lang="et-EE" dirty="0" smtClean="0"/>
              <a:t>, endal pidžaama seljas, oma korterist välja ja alla korrusele ja </a:t>
            </a:r>
            <a:r>
              <a:rPr lang="et-EE" b="1" dirty="0" smtClean="0"/>
              <a:t>prõmmis</a:t>
            </a:r>
            <a:r>
              <a:rPr lang="et-EE" dirty="0" smtClean="0"/>
              <a:t> ukse pihta. Susan teeb ukse lahti ja vaatab Laurale ärevuses otsa.</a:t>
            </a:r>
          </a:p>
          <a:p>
            <a:pPr>
              <a:defRPr/>
            </a:pPr>
            <a:r>
              <a:rPr lang="et-EE" dirty="0" smtClean="0"/>
              <a:t>Laura: </a:t>
            </a:r>
            <a:r>
              <a:rPr lang="et-EE" b="1" dirty="0" smtClean="0"/>
              <a:t>Mida kuradit</a:t>
            </a:r>
            <a:r>
              <a:rPr lang="et-EE" dirty="0" smtClean="0"/>
              <a:t> sa õige mõtled, et sa teed???</a:t>
            </a:r>
          </a:p>
          <a:p>
            <a:pPr>
              <a:defRPr/>
            </a:pPr>
            <a:r>
              <a:rPr lang="et-EE" dirty="0" smtClean="0"/>
              <a:t>Nüüd Susan, selle asemel, et vastu karjuma või vaidlema hakata, ütleb Laurale: Hm, sa oled tõesti vihane, tule sisse.</a:t>
            </a:r>
          </a:p>
          <a:p>
            <a:pPr>
              <a:defRPr/>
            </a:pPr>
            <a:r>
              <a:rPr lang="et-EE" dirty="0" smtClean="0"/>
              <a:t>Laura astub sisse ja räuskab edasi. </a:t>
            </a:r>
            <a:r>
              <a:rPr lang="et-EE" dirty="0" err="1" smtClean="0"/>
              <a:t>Bla-bla-bla</a:t>
            </a:r>
            <a:r>
              <a:rPr lang="et-EE" dirty="0" smtClean="0"/>
              <a:t>.</a:t>
            </a:r>
          </a:p>
          <a:p>
            <a:pPr>
              <a:defRPr/>
            </a:pPr>
            <a:r>
              <a:rPr lang="et-EE" dirty="0" smtClean="0"/>
              <a:t>Susan kuulab ega ütle midagi vastu, küsib ainult: millal ma seda teen? Kui vali see on?</a:t>
            </a:r>
          </a:p>
          <a:p>
            <a:pPr>
              <a:defRPr/>
            </a:pPr>
            <a:r>
              <a:rPr lang="et-EE" dirty="0" smtClean="0"/>
              <a:t>Laura vastab neile küsimustele ja tunneb samas, et ta rahuneb maha.</a:t>
            </a:r>
          </a:p>
          <a:p>
            <a:pPr>
              <a:defRPr/>
            </a:pPr>
            <a:r>
              <a:rPr lang="et-EE" dirty="0" smtClean="0"/>
              <a:t>Ja äkitselt nad lihtsalt </a:t>
            </a:r>
            <a:r>
              <a:rPr lang="et-EE" b="1" dirty="0" smtClean="0"/>
              <a:t>räägivad läbi</a:t>
            </a:r>
            <a:r>
              <a:rPr lang="et-EE" dirty="0" smtClean="0"/>
              <a:t> küsimuse osas, mis tundus esmapilgul täiesti mustvalge!</a:t>
            </a:r>
          </a:p>
          <a:p>
            <a:pPr>
              <a:defRPr/>
            </a:pPr>
            <a:r>
              <a:rPr lang="et-EE" dirty="0" smtClean="0"/>
              <a:t>Ja lepivad kokku, et OK, las Susan mängib päeval oma trumme, aga mitte liiga valjusti.</a:t>
            </a:r>
          </a:p>
          <a:p>
            <a:pPr>
              <a:defRPr/>
            </a:pPr>
            <a:endParaRPr lang="et-EE" dirty="0" smtClean="0"/>
          </a:p>
          <a:p>
            <a:pPr>
              <a:defRPr/>
            </a:pPr>
            <a:r>
              <a:rPr lang="et-EE" dirty="0" smtClean="0"/>
              <a:t>Jutul on mitu moraali:</a:t>
            </a:r>
          </a:p>
          <a:p>
            <a:pPr>
              <a:defRPr/>
            </a:pPr>
            <a:r>
              <a:rPr lang="et-EE" dirty="0" smtClean="0"/>
              <a:t>Tagasiside andmise osas on inimesed tihti kahes äärmuses – nad kas ei räägi asjadest üldse või siis reageerivad üle. Oluline on siinkohal mingi mõistuslik kesktee leida.</a:t>
            </a:r>
          </a:p>
          <a:p>
            <a:pPr>
              <a:defRPr/>
            </a:pPr>
            <a:r>
              <a:rPr lang="et-EE" dirty="0" smtClean="0"/>
              <a:t>Tagasiside saamise osas võtavad inimesed tihti kaitseasendi ning hakkavad vastu vaidlema, ilma süüvimata, milles teise inimese probleem tegelikult seisneb ja kas seal on võimalik kompromisse saavutada. Ülikergesti oleks praegu võinud juhtuda, et naised oleks lootusetult konflikti sattunud ja kumbki poleks saavutanud, mida ta tahtis.</a:t>
            </a:r>
          </a:p>
          <a:p>
            <a:pPr>
              <a:defRPr/>
            </a:pPr>
            <a:endParaRPr lang="et-EE" dirty="0"/>
          </a:p>
        </p:txBody>
      </p:sp>
      <p:sp>
        <p:nvSpPr>
          <p:cNvPr id="49156" name="Slide Number Placeholder 3"/>
          <p:cNvSpPr>
            <a:spLocks noGrp="1"/>
          </p:cNvSpPr>
          <p:nvPr>
            <p:ph type="sldNum" sz="quarter" idx="5"/>
          </p:nvPr>
        </p:nvSpPr>
        <p:spPr>
          <a:noFill/>
        </p:spPr>
        <p:txBody>
          <a:bodyPr/>
          <a:lstStyle/>
          <a:p>
            <a:fld id="{A1255EA1-BCCE-4340-9783-557533C571E0}" type="slidenum">
              <a:rPr lang="et-EE" smtClean="0"/>
              <a:pPr/>
              <a:t>22</a:t>
            </a:fld>
            <a:endParaRPr lang="et-E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Aga</a:t>
            </a:r>
            <a:r>
              <a:rPr lang="et-EE" baseline="0" dirty="0" smtClean="0"/>
              <a:t> kõigepealt sellest, keda meil üldse ühte projekti vaja on. Järgmised slaidid olid mul juba esimeses loengus ka, aga kordamine kulub ära.</a:t>
            </a:r>
            <a:endParaRPr lang="et-EE" dirty="0"/>
          </a:p>
        </p:txBody>
      </p:sp>
      <p:sp>
        <p:nvSpPr>
          <p:cNvPr id="4" name="Slide Number Placeholder 3"/>
          <p:cNvSpPr>
            <a:spLocks noGrp="1"/>
          </p:cNvSpPr>
          <p:nvPr>
            <p:ph type="sldNum" sz="quarter" idx="10"/>
          </p:nvPr>
        </p:nvSpPr>
        <p:spPr/>
        <p:txBody>
          <a:bodyPr/>
          <a:lstStyle/>
          <a:p>
            <a:fld id="{BD6EF963-A5EE-4D15-BFB2-66B3433D9632}" type="slidenum">
              <a:rPr lang="et-EE" smtClean="0"/>
              <a:pPr/>
              <a:t>24</a:t>
            </a:fld>
            <a:endParaRPr lang="et-E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Lugu seitsmest ahvist. Kuulake </a:t>
            </a:r>
            <a:r>
              <a:rPr lang="et-EE" smtClean="0"/>
              <a:t>audiosalvestust </a:t>
            </a:r>
            <a:r>
              <a:rPr lang="et-EE" smtClean="0">
                <a:sym typeface="Wingdings" pitchFamily="2" charset="2"/>
              </a:rPr>
              <a:t></a:t>
            </a:r>
            <a:endParaRPr lang="et-EE" dirty="0"/>
          </a:p>
        </p:txBody>
      </p:sp>
      <p:sp>
        <p:nvSpPr>
          <p:cNvPr id="4" name="Slide Number Placeholder 3"/>
          <p:cNvSpPr>
            <a:spLocks noGrp="1"/>
          </p:cNvSpPr>
          <p:nvPr>
            <p:ph type="sldNum" sz="quarter" idx="10"/>
          </p:nvPr>
        </p:nvSpPr>
        <p:spPr/>
        <p:txBody>
          <a:bodyPr/>
          <a:lstStyle/>
          <a:p>
            <a:fld id="{BD6EF963-A5EE-4D15-BFB2-66B3433D9632}" type="slidenum">
              <a:rPr lang="et-EE" smtClean="0"/>
              <a:pPr/>
              <a:t>27</a:t>
            </a:fld>
            <a:endParaRPr lang="et-E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BD6EF963-A5EE-4D15-BFB2-66B3433D9632}" type="slidenum">
              <a:rPr lang="et-EE" smtClean="0"/>
              <a:pPr/>
              <a:t>32</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t-EE" dirty="0" smtClean="0"/>
              <a:t>Kui</a:t>
            </a:r>
            <a:r>
              <a:rPr lang="et-EE" baseline="0" dirty="0" smtClean="0"/>
              <a:t> ma selle habeme ära võtan, siis mina olen endiselt mina.</a:t>
            </a:r>
          </a:p>
          <a:p>
            <a:pPr>
              <a:spcBef>
                <a:spcPct val="0"/>
              </a:spcBef>
            </a:pPr>
            <a:r>
              <a:rPr lang="et-EE" baseline="0" dirty="0" smtClean="0"/>
              <a:t>Tänane loeng on eelkõige inimeste juhtimisest. Suure tõenäosusega te kõik ei hakka oma karjääri jooksul inimesi juhtima, aga üsna kindel on, et keegi hakkab teid ennast juhtima ja siis on hea teada</a:t>
            </a:r>
            <a:endParaRPr lang="et-EE"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44CB35-5E70-45AC-8C1F-597AC86AA44C}" type="slidenum">
              <a:rPr lang="et-EE"/>
              <a:pPr fontAlgn="base">
                <a:spcBef>
                  <a:spcPct val="0"/>
                </a:spcBef>
                <a:spcAft>
                  <a:spcPct val="0"/>
                </a:spcAft>
              </a:pPr>
              <a:t>2</a:t>
            </a:fld>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Kui paljud siin ruumis on suitsetajad? Kas</a:t>
            </a:r>
            <a:r>
              <a:rPr lang="et-EE" baseline="0" dirty="0" smtClean="0"/>
              <a:t> see, et ma seda pilti näitan, paneb teid suitsetamist maha jätma?</a:t>
            </a:r>
            <a:endParaRPr lang="et-EE" dirty="0" smtClean="0"/>
          </a:p>
          <a:p>
            <a:endParaRPr lang="et-EE" dirty="0" smtClean="0"/>
          </a:p>
          <a:p>
            <a:r>
              <a:rPr lang="et-EE" dirty="0" smtClean="0"/>
              <a:t>Hoiatava näite sellest, kuidas väline halvaga ähvardamine ei aita, leiame tegelikult meditsiinist. Südameoperatsioonil käinud inimesi hoiatatakse üldjuhul, et kui nad oma eluviise (olgu siis liigse söömise, joomise, suitsetamise vms osas) ei muuda, siis nad surevad varsti ära. Kui paljud inimesed aga tegelikult ennast parandavad? Selgub, et 2 aastat pärast operatsiooni on 90% patsientidest tagasi endiste harjumuste juures!</a:t>
            </a:r>
          </a:p>
          <a:p>
            <a:endParaRPr lang="et-EE" dirty="0"/>
          </a:p>
        </p:txBody>
      </p:sp>
      <p:sp>
        <p:nvSpPr>
          <p:cNvPr id="4" name="Slide Number Placeholder 3"/>
          <p:cNvSpPr>
            <a:spLocks noGrp="1"/>
          </p:cNvSpPr>
          <p:nvPr>
            <p:ph type="sldNum" sz="quarter" idx="10"/>
          </p:nvPr>
        </p:nvSpPr>
        <p:spPr/>
        <p:txBody>
          <a:bodyPr/>
          <a:lstStyle/>
          <a:p>
            <a:fld id="{BD6EF963-A5EE-4D15-BFB2-66B3433D9632}" type="slidenum">
              <a:rPr lang="et-EE" smtClean="0"/>
              <a:pPr/>
              <a:t>3</a:t>
            </a:fld>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Kellega</a:t>
            </a:r>
            <a:r>
              <a:rPr lang="et-EE" baseline="0" dirty="0" smtClean="0"/>
              <a:t> on tegemist?</a:t>
            </a:r>
          </a:p>
          <a:p>
            <a:r>
              <a:rPr lang="et-EE" baseline="0" dirty="0" smtClean="0"/>
              <a:t>1 Cameron Diaz pole sama mis 50 Merle Palmistet</a:t>
            </a:r>
          </a:p>
          <a:p>
            <a:r>
              <a:rPr lang="et-EE" dirty="0" smtClean="0"/>
              <a:t>http://www.targotennisberg.com/tarkvara/2008/03/02/staarid/</a:t>
            </a:r>
          </a:p>
          <a:p>
            <a:endParaRPr lang="et-EE" dirty="0"/>
          </a:p>
        </p:txBody>
      </p:sp>
      <p:sp>
        <p:nvSpPr>
          <p:cNvPr id="4" name="Slide Number Placeholder 3"/>
          <p:cNvSpPr>
            <a:spLocks noGrp="1"/>
          </p:cNvSpPr>
          <p:nvPr>
            <p:ph type="sldNum" sz="quarter" idx="10"/>
          </p:nvPr>
        </p:nvSpPr>
        <p:spPr/>
        <p:txBody>
          <a:bodyPr/>
          <a:lstStyle/>
          <a:p>
            <a:fld id="{BD6EF963-A5EE-4D15-BFB2-66B3433D9632}" type="slidenum">
              <a:rPr lang="et-EE" smtClean="0"/>
              <a:pPr/>
              <a:t>7</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Lugu: žongleerija</a:t>
            </a:r>
            <a:endParaRPr lang="et-EE" dirty="0"/>
          </a:p>
        </p:txBody>
      </p:sp>
      <p:sp>
        <p:nvSpPr>
          <p:cNvPr id="4" name="Slide Number Placeholder 3"/>
          <p:cNvSpPr>
            <a:spLocks noGrp="1"/>
          </p:cNvSpPr>
          <p:nvPr>
            <p:ph type="sldNum" sz="quarter" idx="10"/>
          </p:nvPr>
        </p:nvSpPr>
        <p:spPr/>
        <p:txBody>
          <a:bodyPr/>
          <a:lstStyle/>
          <a:p>
            <a:fld id="{BD6EF963-A5EE-4D15-BFB2-66B3433D9632}" type="slidenum">
              <a:rPr lang="et-EE" smtClean="0"/>
              <a:pPr/>
              <a:t>9</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Kui paljudega</a:t>
            </a:r>
            <a:r>
              <a:rPr lang="et-EE" baseline="0" dirty="0" smtClean="0"/>
              <a:t> teist on arenguvestlusi tehtud?</a:t>
            </a:r>
          </a:p>
          <a:p>
            <a:r>
              <a:rPr lang="et-EE" dirty="0" smtClean="0"/>
              <a:t>Olid</a:t>
            </a:r>
            <a:r>
              <a:rPr lang="et-EE" baseline="0" dirty="0" smtClean="0"/>
              <a:t> need teile abiks?</a:t>
            </a:r>
          </a:p>
          <a:p>
            <a:endParaRPr lang="et-EE" dirty="0"/>
          </a:p>
        </p:txBody>
      </p:sp>
      <p:sp>
        <p:nvSpPr>
          <p:cNvPr id="4" name="Slide Number Placeholder 3"/>
          <p:cNvSpPr>
            <a:spLocks noGrp="1"/>
          </p:cNvSpPr>
          <p:nvPr>
            <p:ph type="sldNum" sz="quarter" idx="10"/>
          </p:nvPr>
        </p:nvSpPr>
        <p:spPr/>
        <p:txBody>
          <a:bodyPr/>
          <a:lstStyle/>
          <a:p>
            <a:fld id="{BD6EF963-A5EE-4D15-BFB2-66B3433D9632}" type="slidenum">
              <a:rPr lang="et-EE" smtClean="0"/>
              <a:pPr/>
              <a:t>14</a:t>
            </a:fld>
            <a:endParaRPr lang="et-E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t-EE" smtClean="0"/>
              <a:t>Uus arendaja tuleb projekti, ta ei kata veel oma ruudukest täielikult ära </a:t>
            </a:r>
          </a:p>
        </p:txBody>
      </p:sp>
      <p:sp>
        <p:nvSpPr>
          <p:cNvPr id="46084" name="Slide Number Placeholder 3"/>
          <p:cNvSpPr>
            <a:spLocks noGrp="1"/>
          </p:cNvSpPr>
          <p:nvPr>
            <p:ph type="sldNum" sz="quarter" idx="5"/>
          </p:nvPr>
        </p:nvSpPr>
        <p:spPr>
          <a:noFill/>
        </p:spPr>
        <p:txBody>
          <a:bodyPr/>
          <a:lstStyle/>
          <a:p>
            <a:fld id="{7B1C9317-E550-469C-BA6F-530CD2A23D4C}" type="slidenum">
              <a:rPr lang="et-EE" smtClean="0"/>
              <a:pPr/>
              <a:t>16</a:t>
            </a:fld>
            <a:endParaRPr lang="et-E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t-EE" smtClean="0"/>
              <a:t>Teised arendajad, analüütikud, testijad peavad teda abistama</a:t>
            </a:r>
          </a:p>
          <a:p>
            <a:endParaRPr lang="et-EE" smtClean="0"/>
          </a:p>
        </p:txBody>
      </p:sp>
      <p:sp>
        <p:nvSpPr>
          <p:cNvPr id="47108" name="Slide Number Placeholder 3"/>
          <p:cNvSpPr>
            <a:spLocks noGrp="1"/>
          </p:cNvSpPr>
          <p:nvPr>
            <p:ph type="sldNum" sz="quarter" idx="5"/>
          </p:nvPr>
        </p:nvSpPr>
        <p:spPr>
          <a:noFill/>
        </p:spPr>
        <p:txBody>
          <a:bodyPr/>
          <a:lstStyle/>
          <a:p>
            <a:fld id="{D876AD53-F893-48B6-A642-FF57AC8E4DD5}" type="slidenum">
              <a:rPr lang="et-EE" smtClean="0"/>
              <a:pPr/>
              <a:t>17</a:t>
            </a:fld>
            <a:endParaRPr lang="et-E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t-EE" smtClean="0"/>
              <a:t>Aja möödudes saab abi vajajast abi andja, inimese kompetents kasvab</a:t>
            </a:r>
          </a:p>
        </p:txBody>
      </p:sp>
      <p:sp>
        <p:nvSpPr>
          <p:cNvPr id="48132" name="Slide Number Placeholder 3"/>
          <p:cNvSpPr>
            <a:spLocks noGrp="1"/>
          </p:cNvSpPr>
          <p:nvPr>
            <p:ph type="sldNum" sz="quarter" idx="5"/>
          </p:nvPr>
        </p:nvSpPr>
        <p:spPr>
          <a:noFill/>
        </p:spPr>
        <p:txBody>
          <a:bodyPr/>
          <a:lstStyle/>
          <a:p>
            <a:fld id="{A672C4B6-EC4F-4209-8861-E53A339281B2}" type="slidenum">
              <a:rPr lang="et-EE" smtClean="0"/>
              <a:pPr/>
              <a:t>18</a:t>
            </a:fld>
            <a:endParaRPr lang="et-E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C91EC-E477-487E-A52C-050BAB0C3AE8}" type="datetimeFigureOut">
              <a:rPr lang="et-EE" smtClean="0"/>
              <a:pPr/>
              <a:t>15.04.2010</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54B4601-3068-414C-8DEB-F5811BC7F9B1}" type="slidenum">
              <a:rPr lang="et-EE" smtClean="0"/>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C91EC-E477-487E-A52C-050BAB0C3AE8}" type="datetimeFigureOut">
              <a:rPr lang="et-EE" smtClean="0"/>
              <a:pPr/>
              <a:t>15.04.2010</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B4601-3068-414C-8DEB-F5811BC7F9B1}" type="slidenum">
              <a:rPr lang="et-EE" smtClean="0"/>
              <a:pPr/>
              <a:t>‹#›</a:t>
            </a:fld>
            <a:endParaRPr 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argotennisberg.com/tarkvar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bmp"/>
          <p:cNvPicPr>
            <a:picLocks noChangeAspect="1"/>
          </p:cNvPicPr>
          <p:nvPr/>
        </p:nvPicPr>
        <p:blipFill>
          <a:blip r:embed="rId3" cstate="print"/>
          <a:stretch>
            <a:fillRect/>
          </a:stretch>
        </p:blipFill>
        <p:spPr>
          <a:xfrm>
            <a:off x="428596" y="68238"/>
            <a:ext cx="8286808" cy="672152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t-EE" dirty="0" smtClean="0"/>
              <a:t>Uued töötajad</a:t>
            </a:r>
          </a:p>
        </p:txBody>
      </p:sp>
      <p:sp>
        <p:nvSpPr>
          <p:cNvPr id="3" name="Content Placeholder 2"/>
          <p:cNvSpPr>
            <a:spLocks noGrp="1"/>
          </p:cNvSpPr>
          <p:nvPr>
            <p:ph idx="1"/>
          </p:nvPr>
        </p:nvSpPr>
        <p:spPr/>
        <p:txBody>
          <a:bodyPr>
            <a:normAutofit fontScale="77500" lnSpcReduction="20000"/>
          </a:bodyPr>
          <a:lstStyle/>
          <a:p>
            <a:r>
              <a:rPr lang="et-EE" dirty="0" smtClean="0"/>
              <a:t>Tuutor</a:t>
            </a:r>
          </a:p>
          <a:p>
            <a:pPr lvl="1"/>
            <a:r>
              <a:rPr lang="et-EE" dirty="0" smtClean="0"/>
              <a:t>Uuel töötajal peab olema inimene, kelle poole probleemidega pöörduda</a:t>
            </a:r>
          </a:p>
          <a:p>
            <a:pPr lvl="1"/>
            <a:r>
              <a:rPr lang="et-EE" dirty="0" smtClean="0"/>
              <a:t>Uuel töötajal peab olema mitteautistist inimene, kelle poole probleemidega pöörduda</a:t>
            </a:r>
          </a:p>
          <a:p>
            <a:pPr lvl="1"/>
            <a:r>
              <a:rPr lang="et-EE" dirty="0" smtClean="0"/>
              <a:t>Uuel töötajal peab olema motiveeritud mitteautistist inimene, kelle poole probleemidega pöörduda</a:t>
            </a:r>
          </a:p>
          <a:p>
            <a:pPr lvl="1"/>
            <a:r>
              <a:rPr lang="et-EE" dirty="0" smtClean="0"/>
              <a:t>Uuel töötajal peab olema motiveeritud mitteautistist inimene, kelle poole probleemidega pöörduda. See inimene peab olema teadlik oma ülesannetest uue töötajaga seoses.</a:t>
            </a:r>
          </a:p>
          <a:p>
            <a:r>
              <a:rPr lang="et-EE" dirty="0" smtClean="0"/>
              <a:t>Julgustage uut töötajat oma probleemidest rääkima</a:t>
            </a:r>
          </a:p>
          <a:p>
            <a:pPr lvl="1"/>
            <a:r>
              <a:rPr lang="et-EE" dirty="0" smtClean="0"/>
              <a:t>Ka 24x7 nina luristav kolleeg on probleem, uskuge, ka sellest tekkiv ebameeldiv õhkkond võib muuta töökeskkonna võimatuks.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t-EE" dirty="0" smtClean="0"/>
              <a:t>Uued töötajad 2</a:t>
            </a:r>
          </a:p>
        </p:txBody>
      </p:sp>
      <p:sp>
        <p:nvSpPr>
          <p:cNvPr id="3" name="Content Placeholder 2"/>
          <p:cNvSpPr>
            <a:spLocks noGrp="1"/>
          </p:cNvSpPr>
          <p:nvPr>
            <p:ph idx="1"/>
          </p:nvPr>
        </p:nvSpPr>
        <p:spPr/>
        <p:txBody>
          <a:bodyPr>
            <a:normAutofit fontScale="92500" lnSpcReduction="20000"/>
          </a:bodyPr>
          <a:lstStyle/>
          <a:p>
            <a:r>
              <a:rPr lang="et-EE" dirty="0" smtClean="0"/>
              <a:t>Tutvusta klienti</a:t>
            </a:r>
          </a:p>
          <a:p>
            <a:pPr lvl="1"/>
            <a:r>
              <a:rPr lang="et-EE" dirty="0" smtClean="0"/>
              <a:t>Millel baseerub kliendi äri</a:t>
            </a:r>
          </a:p>
          <a:p>
            <a:pPr lvl="1"/>
            <a:r>
              <a:rPr lang="et-EE" dirty="0" smtClean="0"/>
              <a:t>Kes kliendi poolelt projektis osalevad</a:t>
            </a:r>
          </a:p>
          <a:p>
            <a:pPr lvl="1"/>
            <a:r>
              <a:rPr lang="et-EE" dirty="0" smtClean="0"/>
              <a:t>Kellega tema kliendi poolelt suhtlema peab</a:t>
            </a:r>
          </a:p>
          <a:p>
            <a:pPr lvl="1"/>
            <a:r>
              <a:rPr lang="et-EE" dirty="0" smtClean="0"/>
              <a:t>Anna mitteformaalset taustainfot</a:t>
            </a:r>
          </a:p>
          <a:p>
            <a:r>
              <a:rPr lang="et-EE" dirty="0" smtClean="0"/>
              <a:t>Tee talle kohe esimesel päeval selgeks loodava/täiendatava süsteemi visioon</a:t>
            </a:r>
          </a:p>
          <a:p>
            <a:pPr lvl="1"/>
            <a:r>
              <a:rPr lang="et-EE" dirty="0" smtClean="0"/>
              <a:t>Kellele seda süsteemi vaja on</a:t>
            </a:r>
          </a:p>
          <a:p>
            <a:pPr lvl="1"/>
            <a:r>
              <a:rPr lang="et-EE" dirty="0" smtClean="0"/>
              <a:t>Kes seda süsteemi kasutama peaksid</a:t>
            </a:r>
          </a:p>
          <a:p>
            <a:pPr lvl="1"/>
            <a:r>
              <a:rPr lang="et-EE" dirty="0" smtClean="0"/>
              <a:t>Kui süsteemi toodetakse sahtlisse, siis ole selles osas aus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Töötaja areng</a:t>
            </a:r>
            <a:endParaRPr lang="et-EE" dirty="0"/>
          </a:p>
        </p:txBody>
      </p:sp>
      <p:sp>
        <p:nvSpPr>
          <p:cNvPr id="3" name="Content Placeholder 2"/>
          <p:cNvSpPr>
            <a:spLocks noGrp="1"/>
          </p:cNvSpPr>
          <p:nvPr>
            <p:ph idx="1"/>
          </p:nvPr>
        </p:nvSpPr>
        <p:spPr/>
        <p:txBody>
          <a:bodyPr>
            <a:normAutofit/>
          </a:bodyPr>
          <a:lstStyle/>
          <a:p>
            <a:r>
              <a:rPr lang="et-EE" dirty="0" smtClean="0"/>
              <a:t>Situatsioon 1</a:t>
            </a:r>
          </a:p>
          <a:p>
            <a:pPr lvl="1"/>
            <a:r>
              <a:rPr lang="et-EE" dirty="0" smtClean="0"/>
              <a:t>Töötaja lahkub peale katseaega</a:t>
            </a:r>
          </a:p>
          <a:p>
            <a:pPr lvl="1"/>
            <a:r>
              <a:rPr lang="et-EE" dirty="0" smtClean="0"/>
              <a:t>“Ah oligi üks molu”</a:t>
            </a:r>
          </a:p>
          <a:p>
            <a:r>
              <a:rPr lang="et-EE" dirty="0" smtClean="0"/>
              <a:t>Situatsioon 2</a:t>
            </a:r>
          </a:p>
          <a:p>
            <a:pPr lvl="1"/>
            <a:r>
              <a:rPr lang="et-EE" dirty="0" smtClean="0"/>
              <a:t>Peale kahte aastat töötamist tuleb töötaja lahkumisavaldusega kuna arenguperspektiivid puuduvad</a:t>
            </a:r>
          </a:p>
          <a:p>
            <a:pPr lvl="1"/>
            <a:r>
              <a:rPr lang="et-EE" dirty="0" smtClean="0"/>
              <a:t>“Aga me ei saa ilma temata selles accoundis hakkama”</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kcd_love.jpg"/>
          <p:cNvPicPr>
            <a:picLocks noChangeAspect="1"/>
          </p:cNvPicPr>
          <p:nvPr/>
        </p:nvPicPr>
        <p:blipFill>
          <a:blip r:embed="rId2" cstate="print"/>
          <a:stretch>
            <a:fillRect/>
          </a:stretch>
        </p:blipFill>
        <p:spPr>
          <a:xfrm>
            <a:off x="857224" y="141423"/>
            <a:ext cx="7500990" cy="663837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Arenguvestlused</a:t>
            </a:r>
            <a:endParaRPr lang="et-EE" dirty="0"/>
          </a:p>
        </p:txBody>
      </p:sp>
      <p:sp>
        <p:nvSpPr>
          <p:cNvPr id="3" name="Content Placeholder 2"/>
          <p:cNvSpPr>
            <a:spLocks noGrp="1"/>
          </p:cNvSpPr>
          <p:nvPr>
            <p:ph idx="1"/>
          </p:nvPr>
        </p:nvSpPr>
        <p:spPr/>
        <p:txBody>
          <a:bodyPr>
            <a:normAutofit fontScale="92500" lnSpcReduction="20000"/>
          </a:bodyPr>
          <a:lstStyle/>
          <a:p>
            <a:r>
              <a:rPr lang="et-EE" dirty="0" smtClean="0"/>
              <a:t>Tagasiside töötajale</a:t>
            </a:r>
          </a:p>
          <a:p>
            <a:pPr lvl="1"/>
            <a:r>
              <a:rPr lang="et-EE" dirty="0" smtClean="0"/>
              <a:t>Põhjalik!</a:t>
            </a:r>
          </a:p>
          <a:p>
            <a:pPr lvl="1"/>
            <a:r>
              <a:rPr lang="et-EE" dirty="0" smtClean="0"/>
              <a:t>Juhilt</a:t>
            </a:r>
          </a:p>
          <a:p>
            <a:pPr lvl="1"/>
            <a:r>
              <a:rPr lang="et-EE" dirty="0" smtClean="0"/>
              <a:t>Kolleegidelt – aitab olla parem meeskonnaliige</a:t>
            </a:r>
          </a:p>
          <a:p>
            <a:pPr lvl="1"/>
            <a:r>
              <a:rPr lang="et-EE" dirty="0" smtClean="0"/>
              <a:t>Klientidelt</a:t>
            </a:r>
          </a:p>
          <a:p>
            <a:r>
              <a:rPr lang="et-EE" dirty="0" smtClean="0"/>
              <a:t>Pikaajaliste eesmärkide seadmine</a:t>
            </a:r>
          </a:p>
          <a:p>
            <a:r>
              <a:rPr lang="et-EE" dirty="0" smtClean="0"/>
              <a:t>Isikliku arengu plaan</a:t>
            </a:r>
          </a:p>
          <a:p>
            <a:r>
              <a:rPr lang="et-EE" dirty="0" smtClean="0"/>
              <a:t>Selgus/suur pilt organisatsiooni plaanide osas</a:t>
            </a:r>
          </a:p>
          <a:p>
            <a:r>
              <a:rPr lang="et-EE" dirty="0" smtClean="0"/>
              <a:t>Last but not least: töötajal võimalus rääkida sellest, mis tal hinge peal on</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t-EE" smtClean="0"/>
              <a:t>Tellija vaade projektile</a:t>
            </a:r>
          </a:p>
        </p:txBody>
      </p:sp>
      <p:pic>
        <p:nvPicPr>
          <p:cNvPr id="4099" name="Content Placeholder 3" descr="tellija_vaade1.jpg"/>
          <p:cNvPicPr>
            <a:picLocks noGrp="1" noChangeAspect="1"/>
          </p:cNvPicPr>
          <p:nvPr>
            <p:ph idx="1"/>
          </p:nvPr>
        </p:nvPicPr>
        <p:blipFill>
          <a:blip r:embed="rId2" cstate="print"/>
          <a:srcRect/>
          <a:stretch>
            <a:fillRect/>
          </a:stretch>
        </p:blipFill>
        <p:spPr>
          <a:xfrm>
            <a:off x="2214546" y="1355190"/>
            <a:ext cx="5000659" cy="504980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t-EE" dirty="0" smtClean="0"/>
              <a:t>Arendaja areng 1</a:t>
            </a:r>
          </a:p>
        </p:txBody>
      </p:sp>
      <p:pic>
        <p:nvPicPr>
          <p:cNvPr id="5123" name="Content Placeholder 3" descr="arendaja1.jpg"/>
          <p:cNvPicPr>
            <a:picLocks noGrp="1" noChangeAspect="1"/>
          </p:cNvPicPr>
          <p:nvPr>
            <p:ph idx="1"/>
          </p:nvPr>
        </p:nvPicPr>
        <p:blipFill>
          <a:blip r:embed="rId3" cstate="print"/>
          <a:srcRect/>
          <a:stretch>
            <a:fillRect/>
          </a:stretch>
        </p:blipFill>
        <p:spPr>
          <a:xfrm>
            <a:off x="1500166" y="1256820"/>
            <a:ext cx="5990837" cy="517257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t-EE" dirty="0" smtClean="0"/>
              <a:t>Arendaja areng 2</a:t>
            </a:r>
          </a:p>
        </p:txBody>
      </p:sp>
      <p:pic>
        <p:nvPicPr>
          <p:cNvPr id="6147" name="Content Placeholder 3" descr="arendaja2.jpg"/>
          <p:cNvPicPr>
            <a:picLocks noGrp="1" noChangeAspect="1"/>
          </p:cNvPicPr>
          <p:nvPr>
            <p:ph idx="1"/>
          </p:nvPr>
        </p:nvPicPr>
        <p:blipFill>
          <a:blip r:embed="rId3" cstate="print"/>
          <a:srcRect/>
          <a:stretch>
            <a:fillRect/>
          </a:stretch>
        </p:blipFill>
        <p:spPr>
          <a:xfrm>
            <a:off x="1214414" y="1142984"/>
            <a:ext cx="6322963" cy="528641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t-EE" dirty="0" smtClean="0"/>
              <a:t>Arendaja areng 3</a:t>
            </a:r>
          </a:p>
        </p:txBody>
      </p:sp>
      <p:pic>
        <p:nvPicPr>
          <p:cNvPr id="7171" name="Content Placeholder 3" descr="areng.jpg"/>
          <p:cNvPicPr>
            <a:picLocks noGrp="1" noChangeAspect="1"/>
          </p:cNvPicPr>
          <p:nvPr>
            <p:ph idx="1"/>
          </p:nvPr>
        </p:nvPicPr>
        <p:blipFill>
          <a:blip r:embed="rId3" cstate="print"/>
          <a:srcRect/>
          <a:stretch>
            <a:fillRect/>
          </a:stretch>
        </p:blipFill>
        <p:spPr>
          <a:xfrm>
            <a:off x="1357290" y="1146716"/>
            <a:ext cx="6202754" cy="535411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t-EE" smtClean="0"/>
              <a:t>Tulemuste mõõtmine</a:t>
            </a:r>
          </a:p>
        </p:txBody>
      </p:sp>
      <p:sp>
        <p:nvSpPr>
          <p:cNvPr id="8195" name="Content Placeholder 2"/>
          <p:cNvSpPr>
            <a:spLocks noGrp="1"/>
          </p:cNvSpPr>
          <p:nvPr>
            <p:ph idx="1"/>
          </p:nvPr>
        </p:nvSpPr>
        <p:spPr/>
        <p:txBody>
          <a:bodyPr>
            <a:normAutofit fontScale="92500"/>
          </a:bodyPr>
          <a:lstStyle/>
          <a:p>
            <a:r>
              <a:rPr lang="et-EE" dirty="0" smtClean="0"/>
              <a:t>Koodiridade, bugide, spetsifikatsioonilehekülgede jms lugemine on BS</a:t>
            </a:r>
          </a:p>
          <a:p>
            <a:r>
              <a:rPr lang="et-EE" dirty="0" smtClean="0"/>
              <a:t>Tegelik mõõdik on see, kui palju inimene on teisi projekti osalisi aidanud</a:t>
            </a:r>
          </a:p>
          <a:p>
            <a:pPr lvl="1"/>
            <a:r>
              <a:rPr lang="et-EE" dirty="0" smtClean="0"/>
              <a:t>Kui palju ta tarbib teiste abi vs kui palju ta teisi abistab</a:t>
            </a:r>
          </a:p>
          <a:p>
            <a:r>
              <a:rPr lang="et-EE" dirty="0" smtClean="0"/>
              <a:t>Inimese väärtus võrdeline talle töökaaslastelt osaks saava respektiga</a:t>
            </a:r>
          </a:p>
          <a:p>
            <a:r>
              <a:rPr lang="et-EE" dirty="0" smtClean="0"/>
              <a:t>Mõõdetav kolleegide küsitlemise teel</a:t>
            </a:r>
          </a:p>
          <a:p>
            <a:endParaRPr lang="et-E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928813"/>
            <a:ext cx="7772400" cy="1470025"/>
          </a:xfrm>
        </p:spPr>
        <p:txBody>
          <a:bodyPr/>
          <a:lstStyle/>
          <a:p>
            <a:r>
              <a:rPr lang="et-EE" dirty="0" smtClean="0"/>
              <a:t>Inimesed ja juhtimine</a:t>
            </a:r>
            <a:endParaRPr lang="et-EE" dirty="0" smtClean="0"/>
          </a:p>
        </p:txBody>
      </p:sp>
      <p:sp>
        <p:nvSpPr>
          <p:cNvPr id="3" name="Subtitle 2"/>
          <p:cNvSpPr>
            <a:spLocks noGrp="1"/>
          </p:cNvSpPr>
          <p:nvPr>
            <p:ph type="subTitle" idx="1"/>
          </p:nvPr>
        </p:nvSpPr>
        <p:spPr/>
        <p:txBody>
          <a:bodyPr rtlCol="0">
            <a:normAutofit fontScale="92500" lnSpcReduction="10000"/>
          </a:bodyPr>
          <a:lstStyle/>
          <a:p>
            <a:pPr fontAlgn="auto">
              <a:spcAft>
                <a:spcPts val="0"/>
              </a:spcAft>
              <a:buFont typeface="Arial" pitchFamily="34" charset="0"/>
              <a:buNone/>
              <a:defRPr/>
            </a:pPr>
            <a:r>
              <a:rPr lang="et-EE" sz="2800" dirty="0" smtClean="0"/>
              <a:t>Targo Tennisberg</a:t>
            </a:r>
          </a:p>
          <a:p>
            <a:pPr fontAlgn="auto">
              <a:spcAft>
                <a:spcPts val="0"/>
              </a:spcAft>
              <a:buFont typeface="Arial" pitchFamily="34" charset="0"/>
              <a:buNone/>
              <a:defRPr/>
            </a:pPr>
            <a:r>
              <a:rPr lang="et-EE" sz="2200" dirty="0" smtClean="0"/>
              <a:t>Isehakanud guru</a:t>
            </a:r>
          </a:p>
          <a:p>
            <a:pPr fontAlgn="auto">
              <a:spcAft>
                <a:spcPts val="0"/>
              </a:spcAft>
              <a:buFont typeface="Arial" pitchFamily="34" charset="0"/>
              <a:buNone/>
              <a:defRPr/>
            </a:pPr>
            <a:r>
              <a:rPr lang="et-EE" sz="1800" i="1" dirty="0" smtClean="0">
                <a:hlinkClick r:id="rId3"/>
              </a:rPr>
              <a:t>http://www.targotennisberg.com/tarkvara</a:t>
            </a:r>
            <a:endParaRPr lang="et-EE" sz="1800" i="1" dirty="0" smtClean="0"/>
          </a:p>
          <a:p>
            <a:pPr fontAlgn="auto">
              <a:spcAft>
                <a:spcPts val="0"/>
              </a:spcAft>
              <a:buFont typeface="Arial" pitchFamily="34" charset="0"/>
              <a:buNone/>
              <a:defRPr/>
            </a:pPr>
            <a:endParaRPr lang="et-EE" sz="1800" i="1" dirty="0"/>
          </a:p>
          <a:p>
            <a:pPr fontAlgn="auto">
              <a:spcAft>
                <a:spcPts val="0"/>
              </a:spcAft>
              <a:buFont typeface="Arial" pitchFamily="34" charset="0"/>
              <a:buNone/>
              <a:defRPr/>
            </a:pPr>
            <a:r>
              <a:rPr lang="et-EE" sz="1800" i="1" dirty="0" smtClean="0"/>
              <a:t>Aprill 2010</a:t>
            </a:r>
            <a:endParaRPr lang="et-EE" sz="18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t-EE" smtClean="0"/>
              <a:t>Kolleegide küsitlemine</a:t>
            </a:r>
          </a:p>
        </p:txBody>
      </p:sp>
      <p:sp>
        <p:nvSpPr>
          <p:cNvPr id="9219" name="Content Placeholder 2"/>
          <p:cNvSpPr>
            <a:spLocks noGrp="1"/>
          </p:cNvSpPr>
          <p:nvPr>
            <p:ph idx="1"/>
          </p:nvPr>
        </p:nvSpPr>
        <p:spPr/>
        <p:txBody>
          <a:bodyPr>
            <a:normAutofit lnSpcReduction="10000"/>
          </a:bodyPr>
          <a:lstStyle/>
          <a:p>
            <a:r>
              <a:rPr lang="et-EE" sz="2000" dirty="0" smtClean="0"/>
              <a:t>Liiga tähtis asi, et seda usaldada veebivormide hoolde</a:t>
            </a:r>
          </a:p>
          <a:p>
            <a:r>
              <a:rPr lang="et-EE" sz="2000" dirty="0" smtClean="0"/>
              <a:t>Juhi asi kingataldu kulutada</a:t>
            </a:r>
          </a:p>
          <a:p>
            <a:r>
              <a:rPr lang="et-EE" sz="2000" dirty="0" smtClean="0"/>
              <a:t>Küsitleda inimesi erinevatest dimensioonidest</a:t>
            </a:r>
          </a:p>
          <a:p>
            <a:pPr lvl="1"/>
            <a:r>
              <a:rPr lang="et-EE" sz="1800" dirty="0" smtClean="0"/>
              <a:t>Teised arendajad</a:t>
            </a:r>
          </a:p>
          <a:p>
            <a:pPr lvl="1"/>
            <a:r>
              <a:rPr lang="et-EE" sz="1800" dirty="0" smtClean="0"/>
              <a:t>Testijad</a:t>
            </a:r>
          </a:p>
          <a:p>
            <a:pPr lvl="1"/>
            <a:r>
              <a:rPr lang="et-EE" sz="1800" dirty="0" smtClean="0"/>
              <a:t>Analüütikud</a:t>
            </a:r>
          </a:p>
          <a:p>
            <a:pPr lvl="1"/>
            <a:r>
              <a:rPr lang="et-EE" sz="1800" dirty="0" smtClean="0"/>
              <a:t>Kliendid</a:t>
            </a:r>
          </a:p>
          <a:p>
            <a:pPr lvl="1"/>
            <a:r>
              <a:rPr lang="et-EE" sz="1800" dirty="0" smtClean="0"/>
              <a:t>Projektijuht</a:t>
            </a:r>
          </a:p>
          <a:p>
            <a:pPr lvl="1"/>
            <a:r>
              <a:rPr lang="et-EE" sz="1800" dirty="0" smtClean="0"/>
              <a:t>jne</a:t>
            </a:r>
          </a:p>
          <a:p>
            <a:r>
              <a:rPr lang="et-EE" sz="2000" dirty="0" smtClean="0"/>
              <a:t>Küsimused, mida küsida:</a:t>
            </a:r>
          </a:p>
          <a:p>
            <a:pPr lvl="1"/>
            <a:r>
              <a:rPr lang="et-EE" sz="1800" dirty="0" smtClean="0"/>
              <a:t>Mida on töötaja X teinud, mis sulle või firmale viimase perioodi jooksul abiks on olnud?</a:t>
            </a:r>
          </a:p>
          <a:p>
            <a:pPr lvl="1"/>
            <a:r>
              <a:rPr lang="et-EE" sz="1800" dirty="0" smtClean="0"/>
              <a:t>Mida võiks töötaja X teha, et jõuda oma karjääris järgmisele tasemele?</a:t>
            </a:r>
          </a:p>
          <a:p>
            <a:pPr lvl="2"/>
            <a:r>
              <a:rPr lang="et-EE" sz="1400" dirty="0" smtClean="0"/>
              <a:t>Väldib näpuga näitamist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1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1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t-EE" smtClean="0"/>
              <a:t>Tagasiside</a:t>
            </a:r>
          </a:p>
        </p:txBody>
      </p:sp>
      <p:sp>
        <p:nvSpPr>
          <p:cNvPr id="10243" name="Content Placeholder 2"/>
          <p:cNvSpPr>
            <a:spLocks noGrp="1"/>
          </p:cNvSpPr>
          <p:nvPr>
            <p:ph idx="1"/>
          </p:nvPr>
        </p:nvSpPr>
        <p:spPr>
          <a:xfrm>
            <a:off x="457200" y="1428736"/>
            <a:ext cx="8229600" cy="4929188"/>
          </a:xfrm>
        </p:spPr>
        <p:txBody>
          <a:bodyPr/>
          <a:lstStyle/>
          <a:p>
            <a:r>
              <a:rPr lang="et-EE" dirty="0" smtClean="0"/>
              <a:t>Põhjalik küsitlemine =&gt; materjali hulk pole probleemiks</a:t>
            </a:r>
          </a:p>
          <a:p>
            <a:r>
              <a:rPr lang="et-EE" dirty="0" smtClean="0"/>
              <a:t>Tagasiside kokkuvõte emailiga</a:t>
            </a:r>
          </a:p>
          <a:p>
            <a:pPr lvl="1"/>
            <a:r>
              <a:rPr lang="et-EE" dirty="0" smtClean="0"/>
              <a:t>Anonümiseeritud</a:t>
            </a:r>
          </a:p>
          <a:p>
            <a:pPr lvl="1"/>
            <a:r>
              <a:rPr lang="et-EE" dirty="0" smtClean="0"/>
              <a:t>Inimesel jääb aega reageerida ja järele mõelda</a:t>
            </a:r>
          </a:p>
          <a:p>
            <a:r>
              <a:rPr lang="et-EE" dirty="0" smtClean="0"/>
              <a:t>Tegelik vestlus kirjaliku tagasiside kontekstis</a:t>
            </a:r>
          </a:p>
          <a:p>
            <a:r>
              <a:rPr lang="et-EE" dirty="0" smtClean="0"/>
              <a:t>Eesmärgid seada lähtuvalt kolleegide tagasisidest</a:t>
            </a:r>
          </a:p>
          <a:p>
            <a:pPr lvl="1"/>
            <a:r>
              <a:rPr lang="et-EE" dirty="0" smtClean="0"/>
              <a:t>“kuidas saada järgmisele tasemele”</a:t>
            </a:r>
          </a:p>
          <a:p>
            <a:endParaRPr lang="et-EE" dirty="0" smtClean="0"/>
          </a:p>
          <a:p>
            <a:endParaRPr lang="et-E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Drummer_girl.jpg"/>
          <p:cNvPicPr>
            <a:picLocks noChangeAspect="1"/>
          </p:cNvPicPr>
          <p:nvPr/>
        </p:nvPicPr>
        <p:blipFill>
          <a:blip r:embed="rId3" cstate="print"/>
          <a:srcRect/>
          <a:stretch>
            <a:fillRect/>
          </a:stretch>
        </p:blipFill>
        <p:spPr bwMode="auto">
          <a:xfrm>
            <a:off x="53975" y="357188"/>
            <a:ext cx="9036050"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lbert-temp-motivation-2.png"/>
          <p:cNvPicPr>
            <a:picLocks noChangeAspect="1"/>
          </p:cNvPicPr>
          <p:nvPr/>
        </p:nvPicPr>
        <p:blipFill>
          <a:blip r:embed="rId2" cstate="print"/>
          <a:stretch>
            <a:fillRect/>
          </a:stretch>
        </p:blipFill>
        <p:spPr>
          <a:xfrm>
            <a:off x="214282" y="428604"/>
            <a:ext cx="8696800" cy="3000396"/>
          </a:xfrm>
          <a:prstGeom prst="rect">
            <a:avLst/>
          </a:prstGeom>
        </p:spPr>
      </p:pic>
      <p:pic>
        <p:nvPicPr>
          <p:cNvPr id="6" name="Picture 5" descr="dilbert-google-buzz-kill.jpg"/>
          <p:cNvPicPr>
            <a:picLocks noChangeAspect="1"/>
          </p:cNvPicPr>
          <p:nvPr/>
        </p:nvPicPr>
        <p:blipFill>
          <a:blip r:embed="rId3" cstate="print"/>
          <a:stretch>
            <a:fillRect/>
          </a:stretch>
        </p:blipFill>
        <p:spPr>
          <a:xfrm>
            <a:off x="230466" y="3429000"/>
            <a:ext cx="8643998" cy="306861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Tehnilised vastutusalad</a:t>
            </a:r>
            <a:endParaRPr lang="et-EE" dirty="0"/>
          </a:p>
        </p:txBody>
      </p:sp>
      <p:sp>
        <p:nvSpPr>
          <p:cNvPr id="3" name="Content Placeholder 2"/>
          <p:cNvSpPr>
            <a:spLocks noGrp="1"/>
          </p:cNvSpPr>
          <p:nvPr>
            <p:ph idx="1"/>
          </p:nvPr>
        </p:nvSpPr>
        <p:spPr>
          <a:xfrm>
            <a:off x="457200" y="1600200"/>
            <a:ext cx="8229600" cy="4829196"/>
          </a:xfrm>
        </p:spPr>
        <p:txBody>
          <a:bodyPr>
            <a:noAutofit/>
          </a:bodyPr>
          <a:lstStyle/>
          <a:p>
            <a:r>
              <a:rPr lang="et-EE" sz="2000" dirty="0" smtClean="0"/>
              <a:t>Filmis võib olla vaid kolm näitlejat, aga tiitrites ikka sada viiskümmend nime!</a:t>
            </a:r>
          </a:p>
          <a:p>
            <a:pPr lvl="1"/>
            <a:r>
              <a:rPr lang="et-EE" sz="1600" dirty="0" smtClean="0"/>
              <a:t>Tarkvaraprojekt pole selles mõttes oluliselt erinev</a:t>
            </a:r>
          </a:p>
          <a:p>
            <a:endParaRPr lang="et-EE" sz="2000" dirty="0" smtClean="0"/>
          </a:p>
          <a:p>
            <a:r>
              <a:rPr lang="et-EE" sz="2000" dirty="0" smtClean="0"/>
              <a:t>Kõrgtaseme arhitektuur</a:t>
            </a:r>
          </a:p>
          <a:p>
            <a:r>
              <a:rPr lang="et-EE" sz="2000" dirty="0" smtClean="0"/>
              <a:t>Tehniline (detailne) disain</a:t>
            </a:r>
          </a:p>
          <a:p>
            <a:r>
              <a:rPr lang="et-EE" sz="2000" dirty="0" smtClean="0"/>
              <a:t>Koodikirjutamine</a:t>
            </a:r>
          </a:p>
          <a:p>
            <a:r>
              <a:rPr lang="et-EE" sz="2000" dirty="0" smtClean="0"/>
              <a:t>Detailsete etapiviisiliste ajagraafikute koostamine</a:t>
            </a:r>
          </a:p>
          <a:p>
            <a:r>
              <a:rPr lang="et-EE" sz="2000" dirty="0" smtClean="0"/>
              <a:t>Installatsiooniprogrammi loomine</a:t>
            </a:r>
          </a:p>
          <a:p>
            <a:r>
              <a:rPr lang="et-EE" sz="2000" dirty="0" smtClean="0"/>
              <a:t>Vanast süsteemist andmete konverteerimine</a:t>
            </a:r>
          </a:p>
          <a:p>
            <a:r>
              <a:rPr lang="et-EE" sz="2000" dirty="0" smtClean="0"/>
              <a:t>Integreerimine (projektisisene komponentide liidestus ja liidestused teiste süsteemidega)</a:t>
            </a:r>
          </a:p>
          <a:p>
            <a:r>
              <a:rPr lang="et-EE" sz="2000" dirty="0" smtClean="0"/>
              <a:t>Testimine (sh funktsionaalne, suitsu-, integratsiooni-, jõudluse ja koormustestimine)</a:t>
            </a:r>
          </a:p>
          <a:p>
            <a:endParaRPr lang="et-EE"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Tehnilised vastutusalad 2</a:t>
            </a:r>
            <a:endParaRPr lang="et-EE" dirty="0"/>
          </a:p>
        </p:txBody>
      </p:sp>
      <p:sp>
        <p:nvSpPr>
          <p:cNvPr id="3" name="Content Placeholder 2"/>
          <p:cNvSpPr>
            <a:spLocks noGrp="1"/>
          </p:cNvSpPr>
          <p:nvPr>
            <p:ph idx="1"/>
          </p:nvPr>
        </p:nvSpPr>
        <p:spPr/>
        <p:txBody>
          <a:bodyPr>
            <a:normAutofit fontScale="92500" lnSpcReduction="20000"/>
          </a:bodyPr>
          <a:lstStyle/>
          <a:p>
            <a:r>
              <a:rPr lang="et-EE" dirty="0" smtClean="0"/>
              <a:t>Dokumenteerimine</a:t>
            </a:r>
          </a:p>
          <a:p>
            <a:r>
              <a:rPr lang="et-EE" dirty="0" smtClean="0"/>
              <a:t>Plaanide, hinnangute, arhitektuuri, disaini, etapiplaanide, koodi, testimisplaanide ülevaatused</a:t>
            </a:r>
          </a:p>
          <a:p>
            <a:r>
              <a:rPr lang="et-EE" dirty="0" smtClean="0"/>
              <a:t>Ülevaatuste ja testimise käigus leitud vigade parandamine</a:t>
            </a:r>
          </a:p>
          <a:p>
            <a:r>
              <a:rPr lang="et-EE" dirty="0" smtClean="0"/>
              <a:t>Versioonikontrollisüsteemi haldamine</a:t>
            </a:r>
          </a:p>
          <a:p>
            <a:r>
              <a:rPr lang="et-EE" dirty="0" smtClean="0"/>
              <a:t>Ehitusskriptide haldamine</a:t>
            </a:r>
          </a:p>
          <a:p>
            <a:r>
              <a:rPr lang="et-EE" dirty="0" smtClean="0"/>
              <a:t>Vanade projektide toetamine</a:t>
            </a:r>
          </a:p>
          <a:p>
            <a:r>
              <a:rPr lang="et-EE" dirty="0" smtClean="0"/>
              <a:t>Hädaolukordade lahendamine</a:t>
            </a:r>
          </a:p>
          <a:p>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Mittetehnilised vastutusalad</a:t>
            </a:r>
            <a:endParaRPr lang="et-EE" dirty="0"/>
          </a:p>
        </p:txBody>
      </p:sp>
      <p:sp>
        <p:nvSpPr>
          <p:cNvPr id="3" name="Content Placeholder 2"/>
          <p:cNvSpPr>
            <a:spLocks noGrp="1"/>
          </p:cNvSpPr>
          <p:nvPr>
            <p:ph idx="1"/>
          </p:nvPr>
        </p:nvSpPr>
        <p:spPr/>
        <p:txBody>
          <a:bodyPr>
            <a:normAutofit fontScale="92500" lnSpcReduction="20000"/>
          </a:bodyPr>
          <a:lstStyle/>
          <a:p>
            <a:r>
              <a:rPr lang="et-EE" sz="2200" dirty="0" smtClean="0"/>
              <a:t>Üldine (tehniline ja mittetehniline) koordineerimine</a:t>
            </a:r>
          </a:p>
          <a:p>
            <a:r>
              <a:rPr lang="et-EE" sz="2200" dirty="0" smtClean="0"/>
              <a:t>Riskihaldus</a:t>
            </a:r>
          </a:p>
          <a:p>
            <a:r>
              <a:rPr lang="et-EE" sz="2200" dirty="0" smtClean="0"/>
              <a:t>Projektiplaani koostamine ja värskendamine</a:t>
            </a:r>
          </a:p>
          <a:p>
            <a:r>
              <a:rPr lang="et-EE" sz="2200" dirty="0" smtClean="0"/>
              <a:t>Projektigraafiku jälgimine</a:t>
            </a:r>
          </a:p>
          <a:p>
            <a:r>
              <a:rPr lang="et-EE" sz="2200" dirty="0" smtClean="0"/>
              <a:t>Tellijaga suhtlemine</a:t>
            </a:r>
          </a:p>
          <a:p>
            <a:r>
              <a:rPr lang="et-EE" sz="2200" dirty="0" smtClean="0"/>
              <a:t>Lõppkasutajaga suhtlemine</a:t>
            </a:r>
          </a:p>
          <a:p>
            <a:r>
              <a:rPr lang="et-EE" sz="2200" dirty="0" smtClean="0"/>
              <a:t>Etapitulemuste demonstreerimine juhtkonnale, tellijale ja kasutajatele</a:t>
            </a:r>
          </a:p>
          <a:p>
            <a:r>
              <a:rPr lang="et-EE" sz="2200" dirty="0" smtClean="0"/>
              <a:t>Nõuete muudatustega tegelemine</a:t>
            </a:r>
          </a:p>
          <a:p>
            <a:r>
              <a:rPr lang="et-EE" sz="2200" dirty="0" smtClean="0"/>
              <a:t>Muudatuste mõju hindamine (tehnilise meeskonna poolt)</a:t>
            </a:r>
          </a:p>
          <a:p>
            <a:r>
              <a:rPr lang="et-EE" sz="2200" dirty="0" smtClean="0"/>
              <a:t>Testijate küsimustele vastamine</a:t>
            </a:r>
          </a:p>
          <a:p>
            <a:r>
              <a:rPr lang="et-EE" sz="2200" dirty="0" smtClean="0"/>
              <a:t>Dokumenteerijate küsimustele vastamine</a:t>
            </a:r>
          </a:p>
          <a:p>
            <a:r>
              <a:rPr lang="et-EE" sz="2200" dirty="0" smtClean="0"/>
              <a:t>Tehnilise meeskonna koolitamine</a:t>
            </a:r>
          </a:p>
          <a:p>
            <a:r>
              <a:rPr lang="et-EE" sz="2200" dirty="0" smtClean="0"/>
              <a:t>Projekti hiljem toetavate inimeste koolitamine</a:t>
            </a:r>
          </a:p>
          <a:p>
            <a:r>
              <a:rPr lang="et-EE" sz="2200" dirty="0" smtClean="0"/>
              <a:t>Etapitulemuste üleandmine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Seitse ahvi</a:t>
            </a:r>
            <a:endParaRPr lang="et-EE" dirty="0"/>
          </a:p>
        </p:txBody>
      </p:sp>
      <p:pic>
        <p:nvPicPr>
          <p:cNvPr id="4" name="Picture 3" descr="monkeys.jpg"/>
          <p:cNvPicPr>
            <a:picLocks noChangeAspect="1"/>
          </p:cNvPicPr>
          <p:nvPr/>
        </p:nvPicPr>
        <p:blipFill>
          <a:blip r:embed="rId3" cstate="print"/>
          <a:stretch>
            <a:fillRect/>
          </a:stretch>
        </p:blipFill>
        <p:spPr>
          <a:xfrm>
            <a:off x="642910" y="1363371"/>
            <a:ext cx="7940360" cy="528033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McDonald’si meetod</a:t>
            </a:r>
            <a:endParaRPr lang="et-EE" dirty="0"/>
          </a:p>
        </p:txBody>
      </p:sp>
      <p:sp>
        <p:nvSpPr>
          <p:cNvPr id="3" name="Content Placeholder 2"/>
          <p:cNvSpPr>
            <a:spLocks noGrp="1"/>
          </p:cNvSpPr>
          <p:nvPr>
            <p:ph idx="1"/>
          </p:nvPr>
        </p:nvSpPr>
        <p:spPr>
          <a:xfrm>
            <a:off x="457200" y="1600200"/>
            <a:ext cx="4186238" cy="4525963"/>
          </a:xfrm>
        </p:spPr>
        <p:txBody>
          <a:bodyPr/>
          <a:lstStyle/>
          <a:p>
            <a:r>
              <a:rPr lang="et-EE" dirty="0" smtClean="0"/>
              <a:t>Vigade välistamine – inimene peab olema nagu masin</a:t>
            </a:r>
          </a:p>
          <a:p>
            <a:r>
              <a:rPr lang="et-EE" dirty="0" smtClean="0"/>
              <a:t>Nulltolerants laisklemise vastu</a:t>
            </a:r>
          </a:p>
          <a:p>
            <a:r>
              <a:rPr lang="et-EE" dirty="0" smtClean="0"/>
              <a:t>Töötajad on üksteise vastu vahetatavad nagu mutrid</a:t>
            </a:r>
          </a:p>
          <a:p>
            <a:endParaRPr lang="et-EE" dirty="0"/>
          </a:p>
        </p:txBody>
      </p:sp>
      <p:pic>
        <p:nvPicPr>
          <p:cNvPr id="4" name="Picture 3" descr="mcdonalds.png"/>
          <p:cNvPicPr>
            <a:picLocks noChangeAspect="1"/>
          </p:cNvPicPr>
          <p:nvPr/>
        </p:nvPicPr>
        <p:blipFill>
          <a:blip r:embed="rId2" cstate="print"/>
          <a:stretch>
            <a:fillRect/>
          </a:stretch>
        </p:blipFill>
        <p:spPr>
          <a:xfrm>
            <a:off x="4714876" y="1928802"/>
            <a:ext cx="4269429" cy="3231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McDonald’si meetod 2</a:t>
            </a:r>
            <a:endParaRPr lang="et-EE" dirty="0"/>
          </a:p>
        </p:txBody>
      </p:sp>
      <p:sp>
        <p:nvSpPr>
          <p:cNvPr id="3" name="Content Placeholder 2"/>
          <p:cNvSpPr>
            <a:spLocks noGrp="1"/>
          </p:cNvSpPr>
          <p:nvPr>
            <p:ph idx="1"/>
          </p:nvPr>
        </p:nvSpPr>
        <p:spPr/>
        <p:txBody>
          <a:bodyPr>
            <a:normAutofit fontScale="92500" lnSpcReduction="20000"/>
          </a:bodyPr>
          <a:lstStyle/>
          <a:p>
            <a:r>
              <a:rPr lang="et-EE" dirty="0" smtClean="0"/>
              <a:t>Optimiseeritakse </a:t>
            </a:r>
            <a:r>
              <a:rPr lang="et-EE" i="1" dirty="0" smtClean="0"/>
              <a:t>status quo </a:t>
            </a:r>
            <a:r>
              <a:rPr lang="et-EE" dirty="0" smtClean="0"/>
              <a:t>säilitamisele</a:t>
            </a:r>
          </a:p>
          <a:p>
            <a:r>
              <a:rPr lang="et-EE" dirty="0" smtClean="0"/>
              <a:t>Standardprotseduurid kõige jaoks</a:t>
            </a:r>
          </a:p>
          <a:p>
            <a:r>
              <a:rPr lang="et-EE" dirty="0" smtClean="0"/>
              <a:t>Eksperimenteerimine pole lubatud</a:t>
            </a:r>
          </a:p>
          <a:p>
            <a:endParaRPr lang="et-EE" dirty="0" smtClean="0"/>
          </a:p>
          <a:p>
            <a:r>
              <a:rPr lang="et-EE" dirty="0" smtClean="0"/>
              <a:t>Mõned tarkvarafirmad järgivad samu põhimõtteid</a:t>
            </a:r>
          </a:p>
          <a:p>
            <a:pPr lvl="1"/>
            <a:r>
              <a:rPr lang="et-EE" dirty="0" smtClean="0"/>
              <a:t>Tulemusena saab taiplikust, potentsiaaliga programmeerijast tühja pilguga kiirtoiduteenindaja</a:t>
            </a:r>
          </a:p>
          <a:p>
            <a:r>
              <a:rPr lang="et-EE" dirty="0" smtClean="0"/>
              <a:t>Tegelik eesmärk peaks olema teha kõike praktiliselt vastupidi</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tal-lung-cancer.jpg"/>
          <p:cNvPicPr>
            <a:picLocks noChangeAspect="1"/>
          </p:cNvPicPr>
          <p:nvPr/>
        </p:nvPicPr>
        <p:blipFill>
          <a:blip r:embed="rId3" cstate="print"/>
          <a:stretch>
            <a:fillRect/>
          </a:stretch>
        </p:blipFill>
        <p:spPr>
          <a:xfrm>
            <a:off x="408615" y="88348"/>
            <a:ext cx="8306789" cy="667099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Kliima</a:t>
            </a:r>
            <a:endParaRPr lang="et-EE" dirty="0"/>
          </a:p>
        </p:txBody>
      </p:sp>
      <p:sp>
        <p:nvSpPr>
          <p:cNvPr id="3" name="Content Placeholder 2"/>
          <p:cNvSpPr>
            <a:spLocks noGrp="1"/>
          </p:cNvSpPr>
          <p:nvPr>
            <p:ph idx="1"/>
          </p:nvPr>
        </p:nvSpPr>
        <p:spPr/>
        <p:txBody>
          <a:bodyPr>
            <a:normAutofit fontScale="92500" lnSpcReduction="20000"/>
          </a:bodyPr>
          <a:lstStyle/>
          <a:p>
            <a:pPr fontAlgn="ctr"/>
            <a:r>
              <a:rPr lang="et-EE" dirty="0" smtClean="0"/>
              <a:t>Selgus</a:t>
            </a:r>
          </a:p>
          <a:p>
            <a:pPr lvl="1" fontAlgn="ctr"/>
            <a:r>
              <a:rPr lang="et-EE" dirty="0" smtClean="0"/>
              <a:t>Kas inimesed teavad, mida ja miks nad teevad, mis on erinevad jõud ja kes on erinevad osalised, kes mõjutavad projekti ning inimeste karjääri. </a:t>
            </a:r>
          </a:p>
          <a:p>
            <a:pPr fontAlgn="ctr"/>
            <a:r>
              <a:rPr lang="et-EE" dirty="0" smtClean="0"/>
              <a:t>Paindlikkus</a:t>
            </a:r>
          </a:p>
          <a:p>
            <a:pPr lvl="1" fontAlgn="ctr"/>
            <a:r>
              <a:rPr lang="et-EE" dirty="0" smtClean="0"/>
              <a:t>Kui palju on töötajail vabadust oma töö erinevate aspektide üle otsustamiseks, alates töövahenditest ja protsessidest kuni paindliku tööajani. </a:t>
            </a:r>
          </a:p>
          <a:p>
            <a:pPr fontAlgn="ctr"/>
            <a:r>
              <a:rPr lang="et-EE" dirty="0" smtClean="0"/>
              <a:t>Standardid</a:t>
            </a:r>
          </a:p>
          <a:p>
            <a:pPr lvl="1" fontAlgn="ctr"/>
            <a:r>
              <a:rPr lang="et-EE" dirty="0" smtClean="0"/>
              <a:t>Kas inimestele on seatud ühtsed, võrreldavad eesmärgid, mida neilt oodatakse ja mille alusel neid hinnatakse. </a:t>
            </a:r>
          </a:p>
          <a:p>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Kliima 2</a:t>
            </a:r>
            <a:endParaRPr lang="et-EE" dirty="0"/>
          </a:p>
        </p:txBody>
      </p:sp>
      <p:sp>
        <p:nvSpPr>
          <p:cNvPr id="3" name="Content Placeholder 2"/>
          <p:cNvSpPr>
            <a:spLocks noGrp="1"/>
          </p:cNvSpPr>
          <p:nvPr>
            <p:ph idx="1"/>
          </p:nvPr>
        </p:nvSpPr>
        <p:spPr/>
        <p:txBody>
          <a:bodyPr>
            <a:normAutofit fontScale="92500" lnSpcReduction="10000"/>
          </a:bodyPr>
          <a:lstStyle/>
          <a:p>
            <a:pPr fontAlgn="ctr"/>
            <a:r>
              <a:rPr lang="et-EE" dirty="0" smtClean="0"/>
              <a:t>Vastutus</a:t>
            </a:r>
          </a:p>
          <a:p>
            <a:pPr lvl="1" fontAlgn="ctr"/>
            <a:r>
              <a:rPr lang="et-EE" dirty="0" smtClean="0"/>
              <a:t>Kas töötajad tunnevad, et nii nemad ise kui ka nende kolleegid ja juhid on vastutavad oma töölõigu ja konkreetse tulemuste saavutamise eest. </a:t>
            </a:r>
          </a:p>
          <a:p>
            <a:pPr fontAlgn="ctr"/>
            <a:r>
              <a:rPr lang="et-EE" dirty="0" smtClean="0"/>
              <a:t>Tunnustus</a:t>
            </a:r>
          </a:p>
          <a:p>
            <a:pPr lvl="1" fontAlgn="ctr"/>
            <a:r>
              <a:rPr lang="et-EE" dirty="0" smtClean="0"/>
              <a:t>Vastutuse teine külg, kas inimesi tunnustatakse nendesamade tulemuste saavutamise puhul. </a:t>
            </a:r>
          </a:p>
          <a:p>
            <a:pPr fontAlgn="ctr"/>
            <a:r>
              <a:rPr lang="et-EE" dirty="0" smtClean="0"/>
              <a:t>Tiimitunne</a:t>
            </a:r>
          </a:p>
          <a:p>
            <a:pPr lvl="1" fontAlgn="ctr"/>
            <a:r>
              <a:rPr lang="et-EE" dirty="0" smtClean="0"/>
              <a:t>Kas inimesed hoolitsevad kogu meeskonna tulemuste, mitte ainult isiklike saavutuste eest. </a:t>
            </a:r>
          </a:p>
          <a:p>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143000"/>
          </a:xfrm>
        </p:spPr>
        <p:txBody>
          <a:bodyPr/>
          <a:lstStyle/>
          <a:p>
            <a:r>
              <a:rPr lang="et-EE" dirty="0" smtClean="0"/>
              <a:t>Kokkuvõte</a:t>
            </a:r>
            <a:endParaRPr lang="et-EE" dirty="0"/>
          </a:p>
        </p:txBody>
      </p:sp>
      <p:pic>
        <p:nvPicPr>
          <p:cNvPr id="4" name="Content Placeholder 3" descr="wwII_end_kiss.jpg"/>
          <p:cNvPicPr>
            <a:picLocks noGrp="1" noChangeAspect="1"/>
          </p:cNvPicPr>
          <p:nvPr>
            <p:ph idx="1"/>
          </p:nvPr>
        </p:nvPicPr>
        <p:blipFill>
          <a:blip r:embed="rId3" cstate="print"/>
          <a:stretch>
            <a:fillRect/>
          </a:stretch>
        </p:blipFill>
        <p:spPr>
          <a:xfrm>
            <a:off x="3286116" y="3669288"/>
            <a:ext cx="2571768" cy="3088706"/>
          </a:xfrm>
        </p:spPr>
      </p:pic>
      <p:sp>
        <p:nvSpPr>
          <p:cNvPr id="5" name="Content Placeholder 2"/>
          <p:cNvSpPr txBox="1">
            <a:spLocks/>
          </p:cNvSpPr>
          <p:nvPr/>
        </p:nvSpPr>
        <p:spPr>
          <a:xfrm>
            <a:off x="457200" y="1285860"/>
            <a:ext cx="8229600" cy="2286017"/>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t-EE" sz="3200" b="0" i="0" u="none" strike="noStrike" kern="1200" cap="none" spc="0" normalizeH="0" baseline="0" noProof="0" dirty="0" smtClean="0">
                <a:ln>
                  <a:noFill/>
                </a:ln>
                <a:solidFill>
                  <a:schemeClr val="tx1"/>
                </a:solidFill>
                <a:effectLst/>
                <a:uLnTx/>
                <a:uFillTx/>
                <a:latin typeface="+mn-lt"/>
                <a:ea typeface="+mn-ea"/>
                <a:cs typeface="+mn-cs"/>
              </a:rPr>
              <a:t>Inimene pole robot, programmeerija pole sõdur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t-EE" sz="3200" dirty="0" smtClean="0"/>
              <a:t>Tarkvaraprojekt ei kasuta muid materjale peale inimeste loovuse ja töökuse</a:t>
            </a:r>
            <a:endParaRPr kumimoji="0" lang="et-E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t-EE" sz="3200" dirty="0" smtClean="0"/>
              <a:t>Sama inimese tootlikkus võib eri situatsioonides radikaalselt erineda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t-E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t-E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t-E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tivation.jpg"/>
          <p:cNvPicPr>
            <a:picLocks noChangeAspect="1"/>
          </p:cNvPicPr>
          <p:nvPr/>
        </p:nvPicPr>
        <p:blipFill>
          <a:blip r:embed="rId2" cstate="print"/>
          <a:stretch>
            <a:fillRect/>
          </a:stretch>
        </p:blipFill>
        <p:spPr>
          <a:xfrm>
            <a:off x="478938" y="357165"/>
            <a:ext cx="8236466" cy="60754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Tehnoloogia vs sotsioloogia</a:t>
            </a:r>
            <a:endParaRPr lang="et-EE" dirty="0"/>
          </a:p>
        </p:txBody>
      </p:sp>
      <p:sp>
        <p:nvSpPr>
          <p:cNvPr id="3" name="Content Placeholder 2"/>
          <p:cNvSpPr>
            <a:spLocks noGrp="1"/>
          </p:cNvSpPr>
          <p:nvPr>
            <p:ph idx="1"/>
          </p:nvPr>
        </p:nvSpPr>
        <p:spPr/>
        <p:txBody>
          <a:bodyPr>
            <a:normAutofit lnSpcReduction="10000"/>
          </a:bodyPr>
          <a:lstStyle/>
          <a:p>
            <a:r>
              <a:rPr lang="et-EE" dirty="0" smtClean="0"/>
              <a:t>Tom DeMarco ja Timothy Lister (raamatu Peopleware autorid) uurisid 500 erinevat tarkvaraprojekti</a:t>
            </a:r>
          </a:p>
          <a:p>
            <a:pPr lvl="1"/>
            <a:r>
              <a:rPr lang="et-EE" dirty="0" smtClean="0"/>
              <a:t>Suur osa neist olid ebaõnnestunud projektid</a:t>
            </a:r>
          </a:p>
          <a:p>
            <a:pPr lvl="1"/>
            <a:r>
              <a:rPr lang="et-EE" dirty="0" smtClean="0"/>
              <a:t>Valdav enamik ebaõnnestumise põhjustest polnud tehnoloogilised</a:t>
            </a:r>
          </a:p>
          <a:p>
            <a:r>
              <a:rPr lang="et-EE" dirty="0" smtClean="0"/>
              <a:t>Ebaõnnestumise tõenäosus kasvab koos projekti suurusega</a:t>
            </a:r>
          </a:p>
          <a:p>
            <a:pPr lvl="1"/>
            <a:r>
              <a:rPr lang="et-EE" dirty="0" smtClean="0"/>
              <a:t>Rohkem inimestevahelisi suhteid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Kõrgtehnoloogia illusioon</a:t>
            </a:r>
            <a:endParaRPr lang="et-EE" dirty="0"/>
          </a:p>
        </p:txBody>
      </p:sp>
      <p:sp>
        <p:nvSpPr>
          <p:cNvPr id="3" name="Content Placeholder 2"/>
          <p:cNvSpPr>
            <a:spLocks noGrp="1"/>
          </p:cNvSpPr>
          <p:nvPr>
            <p:ph idx="1"/>
          </p:nvPr>
        </p:nvSpPr>
        <p:spPr/>
        <p:txBody>
          <a:bodyPr>
            <a:normAutofit fontScale="92500" lnSpcReduction="10000"/>
          </a:bodyPr>
          <a:lstStyle/>
          <a:p>
            <a:r>
              <a:rPr lang="et-EE" dirty="0" smtClean="0"/>
              <a:t>Me arvame, et me “töötame tehnoloogia vallas”</a:t>
            </a:r>
          </a:p>
          <a:p>
            <a:pPr lvl="1"/>
            <a:r>
              <a:rPr lang="et-EE" dirty="0" smtClean="0"/>
              <a:t>See pole tegelikult nii</a:t>
            </a:r>
          </a:p>
          <a:p>
            <a:pPr lvl="2"/>
            <a:r>
              <a:rPr lang="et-EE" dirty="0" smtClean="0"/>
              <a:t>Tehnoloogia vallas töötavad üksikud tippteadlased ja </a:t>
            </a:r>
            <a:br>
              <a:rPr lang="et-EE" dirty="0" smtClean="0"/>
            </a:br>
            <a:r>
              <a:rPr lang="et-EE" dirty="0" smtClean="0"/>
              <a:t>-insenerid</a:t>
            </a:r>
          </a:p>
          <a:p>
            <a:pPr lvl="1"/>
            <a:r>
              <a:rPr lang="et-EE" dirty="0" smtClean="0"/>
              <a:t>Meile on tehnoloogia vaid abivahendiks</a:t>
            </a:r>
          </a:p>
          <a:p>
            <a:r>
              <a:rPr lang="et-EE" dirty="0" smtClean="0"/>
              <a:t>Tegelikult tegeleme me kommunikatsiooniga</a:t>
            </a:r>
          </a:p>
          <a:p>
            <a:r>
              <a:rPr lang="et-EE" dirty="0" smtClean="0"/>
              <a:t>Projekte katsutakse sellegipoolest parandada tehnoloogiliste vahenditega</a:t>
            </a:r>
          </a:p>
          <a:p>
            <a:pPr lvl="1"/>
            <a:r>
              <a:rPr lang="et-EE" dirty="0" smtClean="0"/>
              <a:t>Nagu võtmete otsimine laterna alt, mitte sealt, kuhu me nad kaotasime</a:t>
            </a:r>
          </a:p>
          <a:p>
            <a:pPr lvl="1">
              <a:buNone/>
            </a:pP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eron_diaz.bmp"/>
          <p:cNvPicPr>
            <a:picLocks noChangeAspect="1"/>
          </p:cNvPicPr>
          <p:nvPr/>
        </p:nvPicPr>
        <p:blipFill>
          <a:blip r:embed="rId3" cstate="print"/>
          <a:stretch>
            <a:fillRect/>
          </a:stretch>
        </p:blipFill>
        <p:spPr>
          <a:xfrm>
            <a:off x="113741" y="307620"/>
            <a:ext cx="8929750" cy="61932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Värbamine</a:t>
            </a:r>
            <a:endParaRPr lang="et-EE" dirty="0"/>
          </a:p>
        </p:txBody>
      </p:sp>
      <p:sp>
        <p:nvSpPr>
          <p:cNvPr id="3" name="Content Placeholder 2"/>
          <p:cNvSpPr>
            <a:spLocks noGrp="1"/>
          </p:cNvSpPr>
          <p:nvPr>
            <p:ph idx="1"/>
          </p:nvPr>
        </p:nvSpPr>
        <p:spPr/>
        <p:txBody>
          <a:bodyPr>
            <a:normAutofit lnSpcReduction="10000"/>
          </a:bodyPr>
          <a:lstStyle/>
          <a:p>
            <a:r>
              <a:rPr lang="et-EE" i="1" dirty="0" smtClean="0"/>
              <a:t>Stupid people hire more stupid people</a:t>
            </a:r>
          </a:p>
          <a:p>
            <a:pPr lvl="1"/>
            <a:r>
              <a:rPr lang="et-EE" dirty="0" smtClean="0"/>
              <a:t>A kategooria inimesed värbavad teisi A kategooria inimesi</a:t>
            </a:r>
          </a:p>
          <a:p>
            <a:pPr lvl="1"/>
            <a:r>
              <a:rPr lang="et-EE" dirty="0" smtClean="0"/>
              <a:t>B inimesed värbavad A, B ja C inimesi</a:t>
            </a:r>
          </a:p>
          <a:p>
            <a:pPr lvl="1"/>
            <a:r>
              <a:rPr lang="et-EE" dirty="0" smtClean="0"/>
              <a:t>C inimesed värbavad D, E ja F inimesi</a:t>
            </a:r>
          </a:p>
          <a:p>
            <a:r>
              <a:rPr lang="et-EE" dirty="0" smtClean="0"/>
              <a:t>Sarnase IQ-ga inimesed koonduvad samadesse organisatsioonidesse</a:t>
            </a:r>
          </a:p>
          <a:p>
            <a:r>
              <a:rPr lang="et-EE" dirty="0" smtClean="0"/>
              <a:t>Kui me tahame edukat organisatsiooni, tuleb alustada parimate inimeste värbamisest</a:t>
            </a:r>
            <a:endParaRPr lang="et-E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Värbamise reeglid</a:t>
            </a:r>
            <a:endParaRPr lang="et-EE" dirty="0"/>
          </a:p>
        </p:txBody>
      </p:sp>
      <p:pic>
        <p:nvPicPr>
          <p:cNvPr id="4" name="Content Placeholder 3" descr="juggler.jpg"/>
          <p:cNvPicPr>
            <a:picLocks noGrp="1" noChangeAspect="1"/>
          </p:cNvPicPr>
          <p:nvPr>
            <p:ph idx="1"/>
          </p:nvPr>
        </p:nvPicPr>
        <p:blipFill>
          <a:blip r:embed="rId3" cstate="print"/>
          <a:stretch>
            <a:fillRect/>
          </a:stretch>
        </p:blipFill>
        <p:spPr>
          <a:xfrm>
            <a:off x="5500693" y="1357298"/>
            <a:ext cx="3548613" cy="5286412"/>
          </a:xfrm>
        </p:spPr>
      </p:pic>
      <p:sp>
        <p:nvSpPr>
          <p:cNvPr id="5" name="Content Placeholder 2"/>
          <p:cNvSpPr txBox="1">
            <a:spLocks/>
          </p:cNvSpPr>
          <p:nvPr/>
        </p:nvSpPr>
        <p:spPr>
          <a:xfrm>
            <a:off x="457200" y="1600200"/>
            <a:ext cx="482918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t-EE" sz="3200" b="0" i="0" u="none" strike="noStrike" kern="1200" cap="none" spc="0" normalizeH="0" baseline="0" noProof="0" dirty="0" smtClean="0">
                <a:ln>
                  <a:noFill/>
                </a:ln>
                <a:solidFill>
                  <a:schemeClr val="tx1"/>
                </a:solidFill>
                <a:effectLst/>
                <a:uLnTx/>
                <a:uFillTx/>
                <a:latin typeface="+mn-lt"/>
                <a:ea typeface="+mn-ea"/>
                <a:cs typeface="+mn-cs"/>
              </a:rPr>
              <a:t>CV-</a:t>
            </a:r>
            <a:r>
              <a:rPr kumimoji="0" lang="et-EE" sz="3200" b="0" i="0" u="none" strike="noStrike" kern="1200" cap="none" spc="0" normalizeH="0" noProof="0" dirty="0" smtClean="0">
                <a:ln>
                  <a:noFill/>
                </a:ln>
                <a:solidFill>
                  <a:schemeClr val="tx1"/>
                </a:solidFill>
                <a:effectLst/>
                <a:uLnTx/>
                <a:uFillTx/>
                <a:latin typeface="+mn-lt"/>
                <a:ea typeface="+mn-ea"/>
                <a:cs typeface="+mn-cs"/>
              </a:rPr>
              <a:t>põhine värbamine on äärmiselt vähe-efektiivne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t-EE" sz="3200" b="0" i="0" u="none" strike="noStrike" kern="1200" cap="none" spc="0" normalizeH="0" noProof="0" dirty="0" smtClean="0">
                <a:ln>
                  <a:noFill/>
                </a:ln>
                <a:solidFill>
                  <a:schemeClr val="tx1"/>
                </a:solidFill>
                <a:effectLst/>
                <a:uLnTx/>
                <a:uFillTx/>
                <a:latin typeface="+mn-lt"/>
                <a:ea typeface="+mn-ea"/>
                <a:cs typeface="+mn-cs"/>
              </a:rPr>
              <a:t>Kandidaat peab tööintervjuul tegema midagi praktilist – näitama, mida ta suudab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t-EE" sz="3200" dirty="0" smtClean="0"/>
              <a:t>Ära eelda spetsiifilisi tehnoloogilisi teadmisi</a:t>
            </a:r>
            <a:endParaRPr kumimoji="0" lang="et-EE"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t-EE"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12256</TotalTime>
  <Words>1814</Words>
  <Application>Microsoft Office PowerPoint</Application>
  <PresentationFormat>On-screen Show (4:3)</PresentationFormat>
  <Paragraphs>225</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Inimesed ja juhtimine</vt:lpstr>
      <vt:lpstr>Slide 3</vt:lpstr>
      <vt:lpstr>Slide 4</vt:lpstr>
      <vt:lpstr>Tehnoloogia vs sotsioloogia</vt:lpstr>
      <vt:lpstr>Kõrgtehnoloogia illusioon</vt:lpstr>
      <vt:lpstr>Slide 7</vt:lpstr>
      <vt:lpstr>Värbamine</vt:lpstr>
      <vt:lpstr>Värbamise reeglid</vt:lpstr>
      <vt:lpstr>Uued töötajad</vt:lpstr>
      <vt:lpstr>Uued töötajad 2</vt:lpstr>
      <vt:lpstr>Töötaja areng</vt:lpstr>
      <vt:lpstr>Slide 13</vt:lpstr>
      <vt:lpstr>Arenguvestlused</vt:lpstr>
      <vt:lpstr>Tellija vaade projektile</vt:lpstr>
      <vt:lpstr>Arendaja areng 1</vt:lpstr>
      <vt:lpstr>Arendaja areng 2</vt:lpstr>
      <vt:lpstr>Arendaja areng 3</vt:lpstr>
      <vt:lpstr>Tulemuste mõõtmine</vt:lpstr>
      <vt:lpstr>Kolleegide küsitlemine</vt:lpstr>
      <vt:lpstr>Tagasiside</vt:lpstr>
      <vt:lpstr>Slide 22</vt:lpstr>
      <vt:lpstr>Slide 23</vt:lpstr>
      <vt:lpstr>Tehnilised vastutusalad</vt:lpstr>
      <vt:lpstr>Tehnilised vastutusalad 2</vt:lpstr>
      <vt:lpstr>Mittetehnilised vastutusalad</vt:lpstr>
      <vt:lpstr>Seitse ahvi</vt:lpstr>
      <vt:lpstr>McDonald’si meetod</vt:lpstr>
      <vt:lpstr>McDonald’si meetod 2</vt:lpstr>
      <vt:lpstr>Kliima</vt:lpstr>
      <vt:lpstr>Kliima 2</vt:lpstr>
      <vt:lpstr>Kokkuvõte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targot</dc:creator>
  <cp:lastModifiedBy>targo</cp:lastModifiedBy>
  <cp:revision>143</cp:revision>
  <dcterms:created xsi:type="dcterms:W3CDTF">2009-03-07T10:03:51Z</dcterms:created>
  <dcterms:modified xsi:type="dcterms:W3CDTF">2010-04-15T17:37:33Z</dcterms:modified>
</cp:coreProperties>
</file>