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0" r:id="rId3"/>
    <p:sldId id="259" r:id="rId4"/>
    <p:sldId id="258" r:id="rId5"/>
    <p:sldId id="266" r:id="rId6"/>
    <p:sldId id="283" r:id="rId7"/>
    <p:sldId id="319" r:id="rId8"/>
    <p:sldId id="269" r:id="rId9"/>
    <p:sldId id="273" r:id="rId10"/>
    <p:sldId id="270" r:id="rId11"/>
    <p:sldId id="275" r:id="rId12"/>
    <p:sldId id="274" r:id="rId13"/>
    <p:sldId id="276" r:id="rId14"/>
    <p:sldId id="277" r:id="rId15"/>
    <p:sldId id="272" r:id="rId16"/>
    <p:sldId id="268" r:id="rId17"/>
    <p:sldId id="279" r:id="rId18"/>
    <p:sldId id="278" r:id="rId19"/>
    <p:sldId id="271" r:id="rId20"/>
    <p:sldId id="267" r:id="rId21"/>
    <p:sldId id="280" r:id="rId22"/>
    <p:sldId id="281" r:id="rId23"/>
    <p:sldId id="284" r:id="rId24"/>
    <p:sldId id="285" r:id="rId25"/>
    <p:sldId id="282" r:id="rId26"/>
    <p:sldId id="286" r:id="rId27"/>
    <p:sldId id="290" r:id="rId28"/>
    <p:sldId id="288" r:id="rId29"/>
    <p:sldId id="291" r:id="rId30"/>
    <p:sldId id="289" r:id="rId31"/>
    <p:sldId id="293" r:id="rId32"/>
    <p:sldId id="292" r:id="rId33"/>
    <p:sldId id="261" r:id="rId34"/>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22" autoAdjust="0"/>
  </p:normalViewPr>
  <p:slideViewPr>
    <p:cSldViewPr>
      <p:cViewPr varScale="1">
        <p:scale>
          <a:sx n="110" d="100"/>
          <a:sy n="110" d="100"/>
        </p:scale>
        <p:origin x="-15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E3307-A8B4-47B2-814D-C8FA3325C602}" type="datetimeFigureOut">
              <a:rPr lang="et-EE" smtClean="0"/>
              <a:pPr/>
              <a:t>18.03.2010</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A415E-ACF0-4C16-A988-0AB29A8BAC62}"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Tänane loeng on suurel määral analüüsist. Aga isegi kui te</a:t>
            </a:r>
            <a:r>
              <a:rPr lang="et-EE" baseline="0" dirty="0" smtClean="0"/>
              <a:t> ise olete ainult projektijuht ja analüüsiga ei tegele, peaksite ikkagi teadma, mis toimub ja kuidas on õige asju teha.</a:t>
            </a:r>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1</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Näide: tehnoloogiline kitsendus, et me tohime kasutada ainult vaba tarkvara. </a:t>
            </a:r>
            <a:r>
              <a:rPr lang="et-EE" baseline="0" dirty="0" smtClean="0"/>
              <a:t>projekt tehti .neti peale.	</a:t>
            </a:r>
            <a:endParaRPr lang="et-EE" dirty="0" smtClean="0"/>
          </a:p>
        </p:txBody>
      </p:sp>
      <p:sp>
        <p:nvSpPr>
          <p:cNvPr id="4" name="Slide Number Placeholder 3"/>
          <p:cNvSpPr>
            <a:spLocks noGrp="1"/>
          </p:cNvSpPr>
          <p:nvPr>
            <p:ph type="sldNum" sz="quarter" idx="10"/>
          </p:nvPr>
        </p:nvSpPr>
        <p:spPr/>
        <p:txBody>
          <a:bodyPr/>
          <a:lstStyle/>
          <a:p>
            <a:fld id="{19CA415E-ACF0-4C16-A988-0AB29A8BAC62}" type="slidenum">
              <a:rPr lang="et-EE" smtClean="0"/>
              <a:pPr/>
              <a:t>17</a:t>
            </a:fld>
            <a:endParaRPr lang="et-E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Kui</a:t>
            </a:r>
            <a:r>
              <a:rPr lang="et-EE" baseline="0" dirty="0" smtClean="0"/>
              <a:t> mõni neist osadest jääb alguses kirjeldamata, ei pääse me sellest ikkagi – lõpuks tuleb ta lisada ja see võib tähendada olulist projekti ümbertegemise kulu.</a:t>
            </a:r>
          </a:p>
        </p:txBody>
      </p:sp>
      <p:sp>
        <p:nvSpPr>
          <p:cNvPr id="4" name="Slide Number Placeholder 3"/>
          <p:cNvSpPr>
            <a:spLocks noGrp="1"/>
          </p:cNvSpPr>
          <p:nvPr>
            <p:ph type="sldNum" sz="quarter" idx="10"/>
          </p:nvPr>
        </p:nvSpPr>
        <p:spPr/>
        <p:txBody>
          <a:bodyPr/>
          <a:lstStyle/>
          <a:p>
            <a:fld id="{19CA415E-ACF0-4C16-A988-0AB29A8BAC62}" type="slidenum">
              <a:rPr lang="et-EE" smtClean="0"/>
              <a:pPr/>
              <a:t>18</a:t>
            </a:fld>
            <a:endParaRPr lang="et-E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19</a:t>
            </a:fld>
            <a:endParaRPr lang="et-E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20</a:t>
            </a:fld>
            <a:endParaRPr lang="et-E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Lugu:</a:t>
            </a:r>
            <a:r>
              <a:rPr lang="et-EE" baseline="0" dirty="0" smtClean="0"/>
              <a:t> visioon</a:t>
            </a:r>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29</a:t>
            </a:fld>
            <a:endParaRPr lang="et-E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30</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t-EE" dirty="0" smtClean="0"/>
              <a:t>Räägin teile kõigepealt ühe loo.</a:t>
            </a:r>
          </a:p>
          <a:p>
            <a:endParaRPr lang="et-EE" dirty="0" smtClean="0"/>
          </a:p>
          <a:p>
            <a:r>
              <a:rPr lang="et-EE" dirty="0" smtClean="0"/>
              <a:t>Kui ma veel ise vaene</a:t>
            </a:r>
            <a:r>
              <a:rPr lang="et-EE" baseline="0" dirty="0" smtClean="0"/>
              <a:t> üliõpilane olin, kärutasin vahel maailmas ringi häälega. Üldiselt lahe kogemus, sest rahvas, kes hääletajaid peale võtab, on üldiselt väga kenad inimesed. </a:t>
            </a:r>
          </a:p>
          <a:p>
            <a:r>
              <a:rPr lang="et-EE" baseline="0" dirty="0" smtClean="0"/>
              <a:t>Sekka sattus muidugi ka igasuguseid imeinimesi. Oli näiteks üks tegelane, kes ise ka ei teadnud, kuidas täpselt oma sihtkohta jõuda, tema meetodiks oli lihtsalt kohalike käest juhiseid küsida. Mina ei olnud kahjuks kohalik ja eriti aidata ei osanud. Kohalikku keelt ei tundnud me ka keegi ja nii juht seletaski inimestega käte ja jalgade abil. Ise oli ta küllaltki joviaalses tujus ja valis küsimiseks ka rahvast, kelle adekvaatsus minu meelest kõvasti soovida jättis, aga kes olin mina, et teda selle eest kritiseerida, eks.</a:t>
            </a:r>
          </a:p>
          <a:p>
            <a:r>
              <a:rPr lang="et-EE" dirty="0" smtClean="0"/>
              <a:t>Ja</a:t>
            </a:r>
            <a:r>
              <a:rPr lang="et-EE" baseline="0" dirty="0" smtClean="0"/>
              <a:t> nii me tiirutasime ja tiirutasime, kuni lõpuks kulus mõnekümne kilomeetri läbimiseks mitu tundi.</a:t>
            </a:r>
          </a:p>
          <a:p>
            <a:r>
              <a:rPr lang="et-EE" baseline="0" dirty="0" smtClean="0"/>
              <a:t>Sel ajal oli mul küll teine elustiil ja rohkem aega kui praegu ja viivitusest polnud väga hullu, aga mõnes teises olukorras oleks see küll harja punaseks ajanud.</a:t>
            </a:r>
          </a:p>
          <a:p>
            <a:endParaRPr lang="et-EE" baseline="0" dirty="0" smtClean="0"/>
          </a:p>
          <a:p>
            <a:r>
              <a:rPr lang="et-EE" baseline="0" dirty="0" smtClean="0"/>
              <a:t>Tegelikult on meil siin ilmne analoogia tarkvarategemisega. Me võime tarkvaraprojekti ka läbi viia selliselt, et teema natuke midagi, siis küsime suvaliselt inimeselt instruktsioone, siis teeme jälle natuke, küsime mõnelt teiselt inimeselt jne. Mis te arvate, milliseid ajahinnanguid me sellise meetodi kasutamise korral saame anda?</a:t>
            </a:r>
          </a:p>
          <a:p>
            <a:endParaRPr lang="et-EE" baseline="0" dirty="0" smtClean="0"/>
          </a:p>
          <a:p>
            <a:r>
              <a:rPr lang="et-EE" baseline="0" dirty="0" smtClean="0"/>
              <a:t>Või siis võime hankida endale kaardi.</a:t>
            </a:r>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2</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Ma olen ise suur kaartide ja kaarditarkvara fänn, katsun</a:t>
            </a:r>
            <a:r>
              <a:rPr lang="et-EE" baseline="0" dirty="0" smtClean="0"/>
              <a:t> alati võimalikult suurt navigeerimisvõimekust omada, kui kusagil käin või sõidan.</a:t>
            </a:r>
          </a:p>
          <a:p>
            <a:r>
              <a:rPr lang="et-EE" baseline="0" dirty="0" smtClean="0"/>
              <a:t>Tänapäeval on selleks head võimalused, veebis ja GPS seadmetes olevad kaardid ütlevad meile minuti täpsusega, kuhu me mis ajaks jõuame.</a:t>
            </a:r>
          </a:p>
          <a:p>
            <a:endParaRPr lang="et-EE" baseline="0" dirty="0" smtClean="0"/>
          </a:p>
          <a:p>
            <a:r>
              <a:rPr lang="et-EE" baseline="0" dirty="0" smtClean="0"/>
              <a:t>Ja tarkvara on ka parem teha, kui meil on täpne instruktsioon ees, et nüüd teeme seda ja siis toda. Ajahinnangutest rääkimata.</a:t>
            </a:r>
          </a:p>
          <a:p>
            <a:endParaRPr lang="et-EE" baseline="0" dirty="0" smtClean="0"/>
          </a:p>
        </p:txBody>
      </p:sp>
      <p:sp>
        <p:nvSpPr>
          <p:cNvPr id="4" name="Slide Number Placeholder 3"/>
          <p:cNvSpPr>
            <a:spLocks noGrp="1"/>
          </p:cNvSpPr>
          <p:nvPr>
            <p:ph type="sldNum" sz="quarter" idx="10"/>
          </p:nvPr>
        </p:nvSpPr>
        <p:spPr/>
        <p:txBody>
          <a:bodyPr/>
          <a:lstStyle/>
          <a:p>
            <a:fld id="{19CA415E-ACF0-4C16-A988-0AB29A8BAC62}" type="slidenum">
              <a:rPr lang="et-EE" smtClean="0"/>
              <a:pPr/>
              <a:t>3</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Tegelikus elus juhtub aga, et meie tarkvara valmistamise instruktsioonid on pigem sellised. Natuke parem kui turbanis</a:t>
            </a:r>
            <a:r>
              <a:rPr lang="et-EE" baseline="0" dirty="0" smtClean="0"/>
              <a:t> vanamehelt saadud instruktsioonid, aga mitte väga.</a:t>
            </a:r>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Ja ajahinnangud on ka muidugi vastavad.</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Tänane loeng ongi sellest, kuidas oma kaart võimalikult täpseks saada.</a:t>
            </a:r>
            <a:endParaRPr lang="et-EE" dirty="0" smtClean="0"/>
          </a:p>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4</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Definitsioonide erisus on peamine segaduse ja kommunikatsiooniprobleemide allikas tarkvaraprojektis.</a:t>
            </a:r>
          </a:p>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Definitsioonid</a:t>
            </a:r>
            <a:r>
              <a:rPr lang="et-EE" baseline="0" dirty="0" smtClean="0"/>
              <a:t> tuleb algusest peale paika panna.</a:t>
            </a:r>
            <a:endParaRPr lang="et-EE" dirty="0" smtClean="0"/>
          </a:p>
        </p:txBody>
      </p:sp>
      <p:sp>
        <p:nvSpPr>
          <p:cNvPr id="4" name="Slide Number Placeholder 3"/>
          <p:cNvSpPr>
            <a:spLocks noGrp="1"/>
          </p:cNvSpPr>
          <p:nvPr>
            <p:ph type="sldNum" sz="quarter" idx="10"/>
          </p:nvPr>
        </p:nvSpPr>
        <p:spPr/>
        <p:txBody>
          <a:bodyPr/>
          <a:lstStyle/>
          <a:p>
            <a:fld id="{19CA415E-ACF0-4C16-A988-0AB29A8BAC62}" type="slidenum">
              <a:rPr lang="et-EE" smtClean="0"/>
              <a:pPr/>
              <a:t>5</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Lugu:</a:t>
            </a:r>
            <a:r>
              <a:rPr lang="et-EE" baseline="0" dirty="0" smtClean="0"/>
              <a:t> HR department vs arendaja nimemuutuse teemal</a:t>
            </a:r>
            <a:endParaRPr lang="et-EE" dirty="0" smtClean="0"/>
          </a:p>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6</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t-EE" smtClean="0"/>
              <a:t>Nõuded tegelikult omaette pikk teema, sestap siin kaetud lühidalt</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AF06DA-EE94-47A9-B7D1-59B18AF3455A}" type="slidenum">
              <a:rPr lang="et-EE"/>
              <a:pPr fontAlgn="base">
                <a:spcBef>
                  <a:spcPct val="0"/>
                </a:spcBef>
                <a:spcAft>
                  <a:spcPct val="0"/>
                </a:spcAft>
              </a:pPr>
              <a:t>7</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Lõpliku spetsifikatsiooni</a:t>
            </a:r>
            <a:r>
              <a:rPr lang="et-EE" baseline="0" dirty="0" smtClean="0"/>
              <a:t> sisu on tihti tracetav tagasi ärireegliteni</a:t>
            </a:r>
          </a:p>
          <a:p>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11</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Tarkvara võib olla nt veebisait või pihuarvutite süsteem vms asi</a:t>
            </a:r>
          </a:p>
          <a:p>
            <a:r>
              <a:rPr lang="et-EE" dirty="0" smtClean="0"/>
              <a:t>baba-interface</a:t>
            </a:r>
            <a:endParaRPr lang="et-EE" dirty="0"/>
          </a:p>
        </p:txBody>
      </p:sp>
      <p:sp>
        <p:nvSpPr>
          <p:cNvPr id="4" name="Slide Number Placeholder 3"/>
          <p:cNvSpPr>
            <a:spLocks noGrp="1"/>
          </p:cNvSpPr>
          <p:nvPr>
            <p:ph type="sldNum" sz="quarter" idx="10"/>
          </p:nvPr>
        </p:nvSpPr>
        <p:spPr/>
        <p:txBody>
          <a:bodyPr/>
          <a:lstStyle/>
          <a:p>
            <a:fld id="{19CA415E-ACF0-4C16-A988-0AB29A8BAC62}" type="slidenum">
              <a:rPr lang="et-EE" smtClean="0"/>
              <a:pPr/>
              <a:t>13</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B60FE-7FD7-4710-A3DB-48E9BE4102F4}" type="datetimeFigureOut">
              <a:rPr lang="et-EE" smtClean="0"/>
              <a:pPr/>
              <a:t>18.03.2010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0CF9B06-E257-4A20-AAC2-1B5B669CC373}"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B60FE-7FD7-4710-A3DB-48E9BE4102F4}" type="datetimeFigureOut">
              <a:rPr lang="et-EE" smtClean="0"/>
              <a:pPr/>
              <a:t>18.03.2010</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F9B06-E257-4A20-AAC2-1B5B669CC373}"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gotennisberg.com/tarkva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8802"/>
            <a:ext cx="7772400" cy="1470025"/>
          </a:xfrm>
        </p:spPr>
        <p:txBody>
          <a:bodyPr/>
          <a:lstStyle/>
          <a:p>
            <a:r>
              <a:rPr lang="et-EE" dirty="0" smtClean="0"/>
              <a:t>Vajadused ja nõuded</a:t>
            </a:r>
            <a:endParaRPr lang="et-EE" dirty="0"/>
          </a:p>
        </p:txBody>
      </p:sp>
      <p:sp>
        <p:nvSpPr>
          <p:cNvPr id="3" name="Subtitle 2"/>
          <p:cNvSpPr>
            <a:spLocks noGrp="1"/>
          </p:cNvSpPr>
          <p:nvPr>
            <p:ph type="subTitle" idx="1"/>
          </p:nvPr>
        </p:nvSpPr>
        <p:spPr/>
        <p:txBody>
          <a:bodyPr>
            <a:normAutofit fontScale="92500" lnSpcReduction="10000"/>
          </a:bodyPr>
          <a:lstStyle/>
          <a:p>
            <a:r>
              <a:rPr lang="et-EE" sz="2800" dirty="0" smtClean="0"/>
              <a:t>Targo Tennisberg</a:t>
            </a:r>
          </a:p>
          <a:p>
            <a:r>
              <a:rPr lang="et-EE" sz="2200" dirty="0" smtClean="0"/>
              <a:t>Isehakanud guru</a:t>
            </a:r>
          </a:p>
          <a:p>
            <a:r>
              <a:rPr lang="et-EE" sz="1800" i="1" dirty="0" smtClean="0">
                <a:hlinkClick r:id="rId3"/>
              </a:rPr>
              <a:t>http://www.targotennisberg.com/tarkvara</a:t>
            </a:r>
            <a:endParaRPr lang="et-EE" sz="1800" i="1" dirty="0" smtClean="0"/>
          </a:p>
          <a:p>
            <a:endParaRPr lang="et-EE" sz="1800" i="1" dirty="0"/>
          </a:p>
          <a:p>
            <a:r>
              <a:rPr lang="et-EE" sz="1800" i="1" smtClean="0"/>
              <a:t>märts </a:t>
            </a:r>
            <a:r>
              <a:rPr lang="et-EE" sz="1800" i="1" smtClean="0"/>
              <a:t>2010</a:t>
            </a:r>
            <a:endParaRPr lang="et-EE" sz="1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Kasutajanõuded</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Kirjeldavad, mida kasutajad peavad saama teha</a:t>
            </a:r>
          </a:p>
          <a:p>
            <a:r>
              <a:rPr lang="et-EE" dirty="0" smtClean="0"/>
              <a:t>Erinevad formaadid</a:t>
            </a:r>
          </a:p>
          <a:p>
            <a:pPr lvl="1"/>
            <a:r>
              <a:rPr lang="et-EE" dirty="0" smtClean="0"/>
              <a:t>Kasutajalood</a:t>
            </a:r>
          </a:p>
          <a:p>
            <a:pPr lvl="1"/>
            <a:r>
              <a:rPr lang="et-EE" dirty="0" smtClean="0"/>
              <a:t>Stsenaariumikirjeldused</a:t>
            </a:r>
          </a:p>
          <a:p>
            <a:pPr lvl="1"/>
            <a:r>
              <a:rPr lang="et-EE" i="1" dirty="0" smtClean="0"/>
              <a:t>Event-response </a:t>
            </a:r>
            <a:r>
              <a:rPr lang="et-EE" dirty="0" smtClean="0"/>
              <a:t>tabelid</a:t>
            </a:r>
          </a:p>
          <a:p>
            <a:r>
              <a:rPr lang="et-EE" dirty="0" smtClean="0"/>
              <a:t>Näide: uue reserveeringu tegemine hotelli veebisaidil</a:t>
            </a:r>
          </a:p>
          <a:p>
            <a:r>
              <a:rPr lang="et-EE" dirty="0" smtClean="0"/>
              <a:t>Tekstiredaktori näide: </a:t>
            </a:r>
          </a:p>
          <a:p>
            <a:pPr lvl="1"/>
            <a:r>
              <a:rPr lang="et-EE" dirty="0" smtClean="0"/>
              <a:t>Kasutajajuhtum: “leia kirjavead”</a:t>
            </a:r>
          </a:p>
          <a:p>
            <a:pPr lvl="1"/>
            <a:r>
              <a:rPr lang="et-EE" dirty="0" smtClean="0"/>
              <a:t>Kasutajajuhtum: “lisa uus sõna sõnastikku”</a:t>
            </a:r>
          </a:p>
          <a:p>
            <a:endParaRPr lang="et-EE" dirty="0" smtClean="0"/>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Ärireeglid</a:t>
            </a:r>
            <a:endParaRPr lang="et-EE" dirty="0"/>
          </a:p>
        </p:txBody>
      </p:sp>
      <p:sp>
        <p:nvSpPr>
          <p:cNvPr id="3" name="Content Placeholder 2"/>
          <p:cNvSpPr>
            <a:spLocks noGrp="1"/>
          </p:cNvSpPr>
          <p:nvPr>
            <p:ph idx="1"/>
          </p:nvPr>
        </p:nvSpPr>
        <p:spPr/>
        <p:txBody>
          <a:bodyPr>
            <a:normAutofit lnSpcReduction="10000"/>
          </a:bodyPr>
          <a:lstStyle/>
          <a:p>
            <a:r>
              <a:rPr lang="et-EE" dirty="0" smtClean="0"/>
              <a:t>Eksisteerivad meie tarkvarast sõltumatult</a:t>
            </a:r>
          </a:p>
          <a:p>
            <a:r>
              <a:rPr lang="et-EE" dirty="0" smtClean="0"/>
              <a:t>Seadused</a:t>
            </a:r>
          </a:p>
          <a:p>
            <a:r>
              <a:rPr lang="et-EE" dirty="0" smtClean="0"/>
              <a:t>Ettevõtte eeskirjad</a:t>
            </a:r>
          </a:p>
          <a:p>
            <a:r>
              <a:rPr lang="et-EE" dirty="0" smtClean="0"/>
              <a:t>Standardid</a:t>
            </a:r>
          </a:p>
          <a:p>
            <a:pPr lvl="1"/>
            <a:r>
              <a:rPr lang="et-EE" dirty="0" smtClean="0"/>
              <a:t>Nt tööstus- või raamatupidamisstandardid</a:t>
            </a:r>
          </a:p>
          <a:p>
            <a:r>
              <a:rPr lang="et-EE" dirty="0" smtClean="0"/>
              <a:t>Algoritmid</a:t>
            </a:r>
          </a:p>
          <a:p>
            <a:r>
              <a:rPr lang="et-EE" dirty="0" smtClean="0"/>
              <a:t>Turvanõuded</a:t>
            </a:r>
          </a:p>
          <a:p>
            <a:pPr lvl="1"/>
            <a:r>
              <a:rPr lang="et-EE" dirty="0" smtClean="0"/>
              <a:t>Kasutajagrupid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flipV="1">
            <a:off x="142844" y="4286256"/>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214282" y="2000240"/>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4" name="Oval 3"/>
          <p:cNvSpPr/>
          <p:nvPr/>
        </p:nvSpPr>
        <p:spPr>
          <a:xfrm>
            <a:off x="571472" y="42860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Äri-vajadused</a:t>
            </a:r>
            <a:endParaRPr lang="et-EE" dirty="0"/>
          </a:p>
        </p:txBody>
      </p:sp>
      <p:sp>
        <p:nvSpPr>
          <p:cNvPr id="5" name="Rectangle 4"/>
          <p:cNvSpPr/>
          <p:nvPr/>
        </p:nvSpPr>
        <p:spPr>
          <a:xfrm>
            <a:off x="285720" y="1857364"/>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Projekti visioon ja skoop</a:t>
            </a:r>
            <a:endParaRPr lang="et-EE" dirty="0"/>
          </a:p>
        </p:txBody>
      </p:sp>
      <p:sp>
        <p:nvSpPr>
          <p:cNvPr id="6" name="Oval 5"/>
          <p:cNvSpPr/>
          <p:nvPr/>
        </p:nvSpPr>
        <p:spPr>
          <a:xfrm>
            <a:off x="723872" y="278605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Kasutaja-nõuded</a:t>
            </a:r>
            <a:endParaRPr lang="et-EE" dirty="0"/>
          </a:p>
        </p:txBody>
      </p:sp>
      <p:sp>
        <p:nvSpPr>
          <p:cNvPr id="9" name="Rectangle 8"/>
          <p:cNvSpPr/>
          <p:nvPr/>
        </p:nvSpPr>
        <p:spPr>
          <a:xfrm>
            <a:off x="438120" y="4143380"/>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Kasutajalugude kirjeldus</a:t>
            </a:r>
            <a:endParaRPr lang="et-EE" dirty="0"/>
          </a:p>
        </p:txBody>
      </p:sp>
      <p:sp>
        <p:nvSpPr>
          <p:cNvPr id="12" name="Oval 11"/>
          <p:cNvSpPr/>
          <p:nvPr/>
        </p:nvSpPr>
        <p:spPr>
          <a:xfrm>
            <a:off x="5062542" y="2143116"/>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Ärireeglid</a:t>
            </a:r>
            <a:endParaRPr lang="et-EE" dirty="0"/>
          </a:p>
        </p:txBody>
      </p:sp>
      <p:cxnSp>
        <p:nvCxnSpPr>
          <p:cNvPr id="18" name="Straight Arrow Connector 17"/>
          <p:cNvCxnSpPr>
            <a:stCxn id="4" idx="4"/>
            <a:endCxn id="5" idx="0"/>
          </p:cNvCxnSpPr>
          <p:nvPr/>
        </p:nvCxnSpPr>
        <p:spPr>
          <a:xfrm rot="16200000" flipH="1">
            <a:off x="1250133" y="1571612"/>
            <a:ext cx="428628"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2"/>
            <a:endCxn id="6" idx="0"/>
          </p:cNvCxnSpPr>
          <p:nvPr/>
        </p:nvCxnSpPr>
        <p:spPr>
          <a:xfrm rot="16200000" flipH="1">
            <a:off x="1254895" y="2495544"/>
            <a:ext cx="571504" cy="9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4"/>
            <a:endCxn id="9" idx="0"/>
          </p:cNvCxnSpPr>
          <p:nvPr/>
        </p:nvCxnSpPr>
        <p:spPr>
          <a:xfrm rot="16200000" flipH="1">
            <a:off x="1438252" y="3893347"/>
            <a:ext cx="357190"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2" idx="2"/>
            <a:endCxn id="9" idx="3"/>
          </p:cNvCxnSpPr>
          <p:nvPr/>
        </p:nvCxnSpPr>
        <p:spPr>
          <a:xfrm rot="10800000" flipV="1">
            <a:off x="2938450" y="2643181"/>
            <a:ext cx="2124092" cy="1678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1643042" y="3214686"/>
            <a:ext cx="5929354"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2500298" y="357166"/>
            <a:ext cx="1754455" cy="646331"/>
          </a:xfrm>
          <a:prstGeom prst="rect">
            <a:avLst/>
          </a:prstGeom>
          <a:noFill/>
        </p:spPr>
        <p:txBody>
          <a:bodyPr wrap="none" rtlCol="0">
            <a:spAutoFit/>
          </a:bodyPr>
          <a:lstStyle/>
          <a:p>
            <a:r>
              <a:rPr lang="et-EE" dirty="0" smtClean="0"/>
              <a:t>Funktsionaalsed </a:t>
            </a:r>
            <a:br>
              <a:rPr lang="et-EE" dirty="0" smtClean="0"/>
            </a:br>
            <a:r>
              <a:rPr lang="et-EE" dirty="0" smtClean="0"/>
              <a:t>sisendid</a:t>
            </a:r>
            <a:endParaRPr lang="et-EE" dirty="0"/>
          </a:p>
        </p:txBody>
      </p:sp>
      <p:sp>
        <p:nvSpPr>
          <p:cNvPr id="68" name="TextBox 67"/>
          <p:cNvSpPr txBox="1"/>
          <p:nvPr/>
        </p:nvSpPr>
        <p:spPr>
          <a:xfrm>
            <a:off x="5013584" y="357166"/>
            <a:ext cx="2177840" cy="646331"/>
          </a:xfrm>
          <a:prstGeom prst="rect">
            <a:avLst/>
          </a:prstGeom>
          <a:noFill/>
        </p:spPr>
        <p:txBody>
          <a:bodyPr wrap="none" rtlCol="0">
            <a:spAutoFit/>
          </a:bodyPr>
          <a:lstStyle/>
          <a:p>
            <a:r>
              <a:rPr lang="et-EE" dirty="0" smtClean="0"/>
              <a:t>Mittefunktsionaalsed</a:t>
            </a:r>
            <a:br>
              <a:rPr lang="et-EE" dirty="0" smtClean="0"/>
            </a:br>
            <a:r>
              <a:rPr lang="et-EE" dirty="0" smtClean="0"/>
              <a:t>sisendid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Süsteemi nõuded</a:t>
            </a:r>
            <a:endParaRPr lang="et-EE" dirty="0"/>
          </a:p>
        </p:txBody>
      </p:sp>
      <p:sp>
        <p:nvSpPr>
          <p:cNvPr id="3" name="Content Placeholder 2"/>
          <p:cNvSpPr>
            <a:spLocks noGrp="1"/>
          </p:cNvSpPr>
          <p:nvPr>
            <p:ph idx="1"/>
          </p:nvPr>
        </p:nvSpPr>
        <p:spPr/>
        <p:txBody>
          <a:bodyPr/>
          <a:lstStyle/>
          <a:p>
            <a:r>
              <a:rPr lang="et-EE" dirty="0" smtClean="0"/>
              <a:t>Süsteem koosneb definitsiooni järgi osadest</a:t>
            </a:r>
          </a:p>
          <a:p>
            <a:r>
              <a:rPr lang="et-EE" dirty="0" smtClean="0"/>
              <a:t>Mis realiseeritakse</a:t>
            </a:r>
          </a:p>
          <a:p>
            <a:pPr lvl="1"/>
            <a:r>
              <a:rPr lang="et-EE" dirty="0" smtClean="0"/>
              <a:t>Riistvaras?</a:t>
            </a:r>
          </a:p>
          <a:p>
            <a:pPr lvl="1"/>
            <a:r>
              <a:rPr lang="et-EE" dirty="0" smtClean="0"/>
              <a:t>Tarkvaras?</a:t>
            </a:r>
          </a:p>
          <a:p>
            <a:pPr lvl="1"/>
            <a:r>
              <a:rPr lang="et-EE" dirty="0" smtClean="0"/>
              <a:t>Inimeste poolt?</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Kvaliteedinõuded</a:t>
            </a:r>
            <a:endParaRPr lang="et-EE" dirty="0"/>
          </a:p>
        </p:txBody>
      </p:sp>
      <p:sp>
        <p:nvSpPr>
          <p:cNvPr id="3" name="Content Placeholder 2"/>
          <p:cNvSpPr>
            <a:spLocks noGrp="1"/>
          </p:cNvSpPr>
          <p:nvPr>
            <p:ph idx="1"/>
          </p:nvPr>
        </p:nvSpPr>
        <p:spPr/>
        <p:txBody>
          <a:bodyPr>
            <a:normAutofit lnSpcReduction="10000"/>
          </a:bodyPr>
          <a:lstStyle/>
          <a:p>
            <a:r>
              <a:rPr lang="et-EE" dirty="0" smtClean="0"/>
              <a:t>Kasutatavus</a:t>
            </a:r>
          </a:p>
          <a:p>
            <a:pPr lvl="1"/>
            <a:r>
              <a:rPr lang="et-EE" dirty="0" smtClean="0"/>
              <a:t>Tekstiredaktori näide: kirjutada lahti, mida tähendab tegelikult “efektiivselt”?</a:t>
            </a:r>
          </a:p>
          <a:p>
            <a:r>
              <a:rPr lang="et-EE" dirty="0" smtClean="0"/>
              <a:t>Porditavus</a:t>
            </a:r>
          </a:p>
          <a:p>
            <a:r>
              <a:rPr lang="et-EE" dirty="0" smtClean="0"/>
              <a:t>Efektiivus/jõudlus</a:t>
            </a:r>
          </a:p>
          <a:p>
            <a:pPr lvl="1"/>
            <a:r>
              <a:rPr lang="et-EE" dirty="0" smtClean="0"/>
              <a:t>Tekstiredaktori näide: peab võimaldama 10MB dokumentide redigeerimist</a:t>
            </a:r>
          </a:p>
          <a:p>
            <a:r>
              <a:rPr lang="et-EE" dirty="0" smtClean="0"/>
              <a:t>Töökindlus </a:t>
            </a:r>
          </a:p>
          <a:p>
            <a:pPr lvl="1"/>
            <a:r>
              <a:rPr lang="et-EE" dirty="0" smtClean="0"/>
              <a:t>Mitu üheksat?</a:t>
            </a:r>
          </a:p>
          <a:p>
            <a:pPr>
              <a:buNone/>
            </a:pP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Funktsionaalsed nõuded</a:t>
            </a:r>
            <a:endParaRPr lang="et-EE" dirty="0"/>
          </a:p>
        </p:txBody>
      </p:sp>
      <p:sp>
        <p:nvSpPr>
          <p:cNvPr id="3" name="Content Placeholder 2"/>
          <p:cNvSpPr>
            <a:spLocks noGrp="1"/>
          </p:cNvSpPr>
          <p:nvPr>
            <p:ph idx="1"/>
          </p:nvPr>
        </p:nvSpPr>
        <p:spPr/>
        <p:txBody>
          <a:bodyPr>
            <a:normAutofit fontScale="92500" lnSpcReduction="10000"/>
          </a:bodyPr>
          <a:lstStyle/>
          <a:p>
            <a:r>
              <a:rPr lang="et-EE" dirty="0" smtClean="0"/>
              <a:t>Tarkvarasüsteemi käitumise täielik kirjeldus</a:t>
            </a:r>
          </a:p>
          <a:p>
            <a:r>
              <a:rPr lang="et-EE" dirty="0" smtClean="0"/>
              <a:t>Kasutatakse</a:t>
            </a:r>
          </a:p>
          <a:p>
            <a:pPr lvl="1"/>
            <a:r>
              <a:rPr lang="et-EE" dirty="0" smtClean="0"/>
              <a:t>Arenduseks</a:t>
            </a:r>
          </a:p>
          <a:p>
            <a:pPr lvl="1"/>
            <a:r>
              <a:rPr lang="et-EE" dirty="0" smtClean="0"/>
              <a:t>Testimiseks</a:t>
            </a:r>
          </a:p>
          <a:p>
            <a:pPr lvl="1"/>
            <a:r>
              <a:rPr lang="et-EE" dirty="0" smtClean="0"/>
              <a:t>Projektijuhtimiseks </a:t>
            </a:r>
          </a:p>
          <a:p>
            <a:r>
              <a:rPr lang="et-EE" dirty="0" smtClean="0"/>
              <a:t>Tekstiredaktori näide:</a:t>
            </a:r>
          </a:p>
          <a:p>
            <a:pPr lvl="1"/>
            <a:r>
              <a:rPr lang="et-EE" dirty="0" smtClean="0"/>
              <a:t>Valesti kirjutatud sõna leidmine ja esiletõstmine</a:t>
            </a:r>
          </a:p>
          <a:p>
            <a:pPr lvl="1"/>
            <a:r>
              <a:rPr lang="et-EE" dirty="0" smtClean="0"/>
              <a:t>Soovitatavate paranduste dialoogi näitamine</a:t>
            </a:r>
          </a:p>
          <a:p>
            <a:pPr lvl="1"/>
            <a:r>
              <a:rPr lang="et-EE" dirty="0" smtClean="0"/>
              <a:t>Valesti kirjutatud sõnade asendamine kogu dokumendis</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flipV="1">
            <a:off x="142844" y="4286256"/>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214282" y="2000240"/>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4" name="Oval 3"/>
          <p:cNvSpPr/>
          <p:nvPr/>
        </p:nvSpPr>
        <p:spPr>
          <a:xfrm>
            <a:off x="571472" y="42860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Äri-vajadused</a:t>
            </a:r>
            <a:endParaRPr lang="et-EE" dirty="0"/>
          </a:p>
        </p:txBody>
      </p:sp>
      <p:sp>
        <p:nvSpPr>
          <p:cNvPr id="5" name="Rectangle 4"/>
          <p:cNvSpPr/>
          <p:nvPr/>
        </p:nvSpPr>
        <p:spPr>
          <a:xfrm>
            <a:off x="285720" y="1857364"/>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Projekti visioon ja skoop</a:t>
            </a:r>
            <a:endParaRPr lang="et-EE" dirty="0"/>
          </a:p>
        </p:txBody>
      </p:sp>
      <p:sp>
        <p:nvSpPr>
          <p:cNvPr id="6" name="Oval 5"/>
          <p:cNvSpPr/>
          <p:nvPr/>
        </p:nvSpPr>
        <p:spPr>
          <a:xfrm>
            <a:off x="723872" y="278605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Kasutaja-nõuded</a:t>
            </a:r>
            <a:endParaRPr lang="et-EE" dirty="0"/>
          </a:p>
        </p:txBody>
      </p:sp>
      <p:sp>
        <p:nvSpPr>
          <p:cNvPr id="9" name="Rectangle 8"/>
          <p:cNvSpPr/>
          <p:nvPr/>
        </p:nvSpPr>
        <p:spPr>
          <a:xfrm>
            <a:off x="438120" y="4143380"/>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Kasutajalugude kirjeldus</a:t>
            </a:r>
            <a:endParaRPr lang="et-EE" dirty="0"/>
          </a:p>
        </p:txBody>
      </p:sp>
      <p:sp>
        <p:nvSpPr>
          <p:cNvPr id="10" name="Oval 9"/>
          <p:cNvSpPr/>
          <p:nvPr/>
        </p:nvSpPr>
        <p:spPr>
          <a:xfrm>
            <a:off x="571472" y="492919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Süsteemi nõuded</a:t>
            </a:r>
            <a:endParaRPr lang="et-EE" dirty="0"/>
          </a:p>
        </p:txBody>
      </p:sp>
      <p:sp>
        <p:nvSpPr>
          <p:cNvPr id="11" name="Oval 10"/>
          <p:cNvSpPr/>
          <p:nvPr/>
        </p:nvSpPr>
        <p:spPr>
          <a:xfrm>
            <a:off x="2714612" y="492919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t>Funktsio-naalsed</a:t>
            </a:r>
            <a:r>
              <a:rPr lang="et-EE" dirty="0" smtClean="0"/>
              <a:t> nõuded</a:t>
            </a:r>
            <a:endParaRPr lang="et-EE" dirty="0"/>
          </a:p>
        </p:txBody>
      </p:sp>
      <p:sp>
        <p:nvSpPr>
          <p:cNvPr id="12" name="Oval 11"/>
          <p:cNvSpPr/>
          <p:nvPr/>
        </p:nvSpPr>
        <p:spPr>
          <a:xfrm>
            <a:off x="5062542" y="2143116"/>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Ärireeglid</a:t>
            </a:r>
            <a:endParaRPr lang="et-EE" dirty="0"/>
          </a:p>
        </p:txBody>
      </p:sp>
      <p:sp>
        <p:nvSpPr>
          <p:cNvPr id="13" name="Oval 12"/>
          <p:cNvSpPr/>
          <p:nvPr/>
        </p:nvSpPr>
        <p:spPr>
          <a:xfrm>
            <a:off x="6848492" y="292893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Kvaliteedi-nõuded</a:t>
            </a:r>
            <a:endParaRPr lang="et-EE" dirty="0"/>
          </a:p>
        </p:txBody>
      </p:sp>
      <p:cxnSp>
        <p:nvCxnSpPr>
          <p:cNvPr id="18" name="Straight Arrow Connector 17"/>
          <p:cNvCxnSpPr>
            <a:stCxn id="4" idx="4"/>
            <a:endCxn id="5" idx="0"/>
          </p:cNvCxnSpPr>
          <p:nvPr/>
        </p:nvCxnSpPr>
        <p:spPr>
          <a:xfrm rot="16200000" flipH="1">
            <a:off x="1250133" y="1571612"/>
            <a:ext cx="428628"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2"/>
            <a:endCxn id="6" idx="0"/>
          </p:cNvCxnSpPr>
          <p:nvPr/>
        </p:nvCxnSpPr>
        <p:spPr>
          <a:xfrm rot="16200000" flipH="1">
            <a:off x="1254895" y="2495544"/>
            <a:ext cx="571504" cy="9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4"/>
            <a:endCxn id="9" idx="0"/>
          </p:cNvCxnSpPr>
          <p:nvPr/>
        </p:nvCxnSpPr>
        <p:spPr>
          <a:xfrm rot="16200000" flipH="1">
            <a:off x="1438252" y="3893347"/>
            <a:ext cx="357190"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2"/>
            <a:endCxn id="11" idx="1"/>
          </p:cNvCxnSpPr>
          <p:nvPr/>
        </p:nvCxnSpPr>
        <p:spPr>
          <a:xfrm rot="16200000" flipH="1">
            <a:off x="2034213" y="4154642"/>
            <a:ext cx="575094" cy="1266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6"/>
            <a:endCxn id="11" idx="2"/>
          </p:cNvCxnSpPr>
          <p:nvPr/>
        </p:nvCxnSpPr>
        <p:spPr>
          <a:xfrm>
            <a:off x="2214546" y="542926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2" idx="2"/>
            <a:endCxn id="9" idx="3"/>
          </p:cNvCxnSpPr>
          <p:nvPr/>
        </p:nvCxnSpPr>
        <p:spPr>
          <a:xfrm rot="10800000" flipV="1">
            <a:off x="2938450" y="2643181"/>
            <a:ext cx="2124092" cy="1678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3"/>
            <a:endCxn id="11" idx="0"/>
          </p:cNvCxnSpPr>
          <p:nvPr/>
        </p:nvCxnSpPr>
        <p:spPr>
          <a:xfrm rot="5400000">
            <a:off x="3453449" y="3079482"/>
            <a:ext cx="1932416" cy="176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2" idx="6"/>
            <a:endCxn id="13" idx="1"/>
          </p:cNvCxnSpPr>
          <p:nvPr/>
        </p:nvCxnSpPr>
        <p:spPr>
          <a:xfrm>
            <a:off x="6705616" y="2643182"/>
            <a:ext cx="383499" cy="432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3" idx="3"/>
            <a:endCxn id="11" idx="7"/>
          </p:cNvCxnSpPr>
          <p:nvPr/>
        </p:nvCxnSpPr>
        <p:spPr>
          <a:xfrm rot="5400000">
            <a:off x="4956557" y="2943106"/>
            <a:ext cx="1293064" cy="2972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678761" y="3250405"/>
            <a:ext cx="5929354" cy="158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2500298" y="357166"/>
            <a:ext cx="1754455" cy="646331"/>
          </a:xfrm>
          <a:prstGeom prst="rect">
            <a:avLst/>
          </a:prstGeom>
          <a:noFill/>
        </p:spPr>
        <p:txBody>
          <a:bodyPr wrap="none" rtlCol="0">
            <a:spAutoFit/>
          </a:bodyPr>
          <a:lstStyle/>
          <a:p>
            <a:r>
              <a:rPr lang="et-EE" dirty="0" smtClean="0"/>
              <a:t>Funktsionaalsed </a:t>
            </a:r>
            <a:br>
              <a:rPr lang="et-EE" dirty="0" smtClean="0"/>
            </a:br>
            <a:r>
              <a:rPr lang="et-EE" dirty="0" smtClean="0"/>
              <a:t>sisendid</a:t>
            </a:r>
            <a:endParaRPr lang="et-EE" dirty="0"/>
          </a:p>
        </p:txBody>
      </p:sp>
      <p:sp>
        <p:nvSpPr>
          <p:cNvPr id="68" name="TextBox 67"/>
          <p:cNvSpPr txBox="1"/>
          <p:nvPr/>
        </p:nvSpPr>
        <p:spPr>
          <a:xfrm>
            <a:off x="5013584" y="357166"/>
            <a:ext cx="2177840" cy="646331"/>
          </a:xfrm>
          <a:prstGeom prst="rect">
            <a:avLst/>
          </a:prstGeom>
          <a:noFill/>
        </p:spPr>
        <p:txBody>
          <a:bodyPr wrap="none" rtlCol="0">
            <a:spAutoFit/>
          </a:bodyPr>
          <a:lstStyle/>
          <a:p>
            <a:r>
              <a:rPr lang="et-EE" dirty="0" smtClean="0"/>
              <a:t>Mittefunktsionaalsed</a:t>
            </a:r>
            <a:br>
              <a:rPr lang="et-EE" dirty="0" smtClean="0"/>
            </a:br>
            <a:r>
              <a:rPr lang="et-EE" dirty="0" smtClean="0"/>
              <a:t>sisendid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Liidesed ja kitsendused</a:t>
            </a:r>
            <a:endParaRPr lang="et-EE" dirty="0"/>
          </a:p>
        </p:txBody>
      </p:sp>
      <p:sp>
        <p:nvSpPr>
          <p:cNvPr id="3" name="Content Placeholder 2"/>
          <p:cNvSpPr>
            <a:spLocks noGrp="1"/>
          </p:cNvSpPr>
          <p:nvPr>
            <p:ph idx="1"/>
          </p:nvPr>
        </p:nvSpPr>
        <p:spPr>
          <a:xfrm>
            <a:off x="457200" y="1600200"/>
            <a:ext cx="4900618" cy="4525963"/>
          </a:xfrm>
        </p:spPr>
        <p:txBody>
          <a:bodyPr/>
          <a:lstStyle/>
          <a:p>
            <a:r>
              <a:rPr lang="et-EE" dirty="0" smtClean="0"/>
              <a:t>Liidesed kirjeldavad uue süsteemi ja välise maailma vahelist suhtlust</a:t>
            </a:r>
          </a:p>
          <a:p>
            <a:r>
              <a:rPr lang="et-EE" dirty="0" smtClean="0"/>
              <a:t>Kitsendused kirjeldavad arendajatele esitatavaid piiranguid ja valikuid</a:t>
            </a:r>
            <a:endParaRPr lang="et-EE" dirty="0"/>
          </a:p>
        </p:txBody>
      </p:sp>
      <p:pic>
        <p:nvPicPr>
          <p:cNvPr id="4" name="Picture 3" descr="puzzle.jpg"/>
          <p:cNvPicPr>
            <a:picLocks noChangeAspect="1"/>
          </p:cNvPicPr>
          <p:nvPr/>
        </p:nvPicPr>
        <p:blipFill>
          <a:blip r:embed="rId3" cstate="print"/>
          <a:stretch>
            <a:fillRect/>
          </a:stretch>
        </p:blipFill>
        <p:spPr>
          <a:xfrm>
            <a:off x="5476875" y="1714488"/>
            <a:ext cx="3667125" cy="360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flipV="1">
            <a:off x="142844" y="4286256"/>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214282" y="2000240"/>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4" name="Oval 3"/>
          <p:cNvSpPr/>
          <p:nvPr/>
        </p:nvSpPr>
        <p:spPr>
          <a:xfrm>
            <a:off x="571472" y="42860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Äri-vajadused</a:t>
            </a:r>
            <a:endParaRPr lang="et-EE" dirty="0"/>
          </a:p>
        </p:txBody>
      </p:sp>
      <p:sp>
        <p:nvSpPr>
          <p:cNvPr id="5" name="Rectangle 4"/>
          <p:cNvSpPr/>
          <p:nvPr/>
        </p:nvSpPr>
        <p:spPr>
          <a:xfrm>
            <a:off x="285720" y="1857364"/>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Projekti visioon ja skoop</a:t>
            </a:r>
            <a:endParaRPr lang="et-EE" dirty="0"/>
          </a:p>
        </p:txBody>
      </p:sp>
      <p:sp>
        <p:nvSpPr>
          <p:cNvPr id="6" name="Oval 5"/>
          <p:cNvSpPr/>
          <p:nvPr/>
        </p:nvSpPr>
        <p:spPr>
          <a:xfrm>
            <a:off x="723872" y="278605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Kasutaja-nõuded</a:t>
            </a:r>
            <a:endParaRPr lang="et-EE" dirty="0"/>
          </a:p>
        </p:txBody>
      </p:sp>
      <p:sp>
        <p:nvSpPr>
          <p:cNvPr id="9" name="Rectangle 8"/>
          <p:cNvSpPr/>
          <p:nvPr/>
        </p:nvSpPr>
        <p:spPr>
          <a:xfrm>
            <a:off x="438120" y="4143380"/>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Kasutajalugude kirjeldus</a:t>
            </a:r>
            <a:endParaRPr lang="et-EE" dirty="0"/>
          </a:p>
        </p:txBody>
      </p:sp>
      <p:sp>
        <p:nvSpPr>
          <p:cNvPr id="10" name="Oval 9"/>
          <p:cNvSpPr/>
          <p:nvPr/>
        </p:nvSpPr>
        <p:spPr>
          <a:xfrm>
            <a:off x="571472" y="492919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Süsteemi nõuded</a:t>
            </a:r>
            <a:endParaRPr lang="et-EE" dirty="0"/>
          </a:p>
        </p:txBody>
      </p:sp>
      <p:sp>
        <p:nvSpPr>
          <p:cNvPr id="11" name="Oval 10"/>
          <p:cNvSpPr/>
          <p:nvPr/>
        </p:nvSpPr>
        <p:spPr>
          <a:xfrm>
            <a:off x="2714612" y="492919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t>Funktsio-naalsed</a:t>
            </a:r>
            <a:r>
              <a:rPr lang="et-EE" dirty="0" smtClean="0"/>
              <a:t> nõuded</a:t>
            </a:r>
            <a:endParaRPr lang="et-EE" dirty="0"/>
          </a:p>
        </p:txBody>
      </p:sp>
      <p:sp>
        <p:nvSpPr>
          <p:cNvPr id="12" name="Oval 11"/>
          <p:cNvSpPr/>
          <p:nvPr/>
        </p:nvSpPr>
        <p:spPr>
          <a:xfrm>
            <a:off x="5062542" y="2143116"/>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Ärireeglid</a:t>
            </a:r>
            <a:endParaRPr lang="et-EE" dirty="0"/>
          </a:p>
        </p:txBody>
      </p:sp>
      <p:sp>
        <p:nvSpPr>
          <p:cNvPr id="13" name="Oval 12"/>
          <p:cNvSpPr/>
          <p:nvPr/>
        </p:nvSpPr>
        <p:spPr>
          <a:xfrm>
            <a:off x="6848492" y="292893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Kvaliteedi-nõuded</a:t>
            </a:r>
            <a:endParaRPr lang="et-EE" dirty="0"/>
          </a:p>
        </p:txBody>
      </p:sp>
      <p:sp>
        <p:nvSpPr>
          <p:cNvPr id="14" name="Oval 13"/>
          <p:cNvSpPr/>
          <p:nvPr/>
        </p:nvSpPr>
        <p:spPr>
          <a:xfrm>
            <a:off x="6858016" y="435769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Välised liidesed</a:t>
            </a:r>
            <a:endParaRPr lang="et-EE" dirty="0"/>
          </a:p>
        </p:txBody>
      </p:sp>
      <p:sp>
        <p:nvSpPr>
          <p:cNvPr id="15" name="Oval 14"/>
          <p:cNvSpPr/>
          <p:nvPr/>
        </p:nvSpPr>
        <p:spPr>
          <a:xfrm>
            <a:off x="6858016" y="5429264"/>
            <a:ext cx="192882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Kitsendused</a:t>
            </a:r>
            <a:endParaRPr lang="et-EE" dirty="0"/>
          </a:p>
        </p:txBody>
      </p:sp>
      <p:sp>
        <p:nvSpPr>
          <p:cNvPr id="16" name="Rectangle 15"/>
          <p:cNvSpPr/>
          <p:nvPr/>
        </p:nvSpPr>
        <p:spPr>
          <a:xfrm>
            <a:off x="3357554" y="6215082"/>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Spetsifikatsioon</a:t>
            </a:r>
            <a:endParaRPr lang="et-EE" dirty="0"/>
          </a:p>
        </p:txBody>
      </p:sp>
      <p:cxnSp>
        <p:nvCxnSpPr>
          <p:cNvPr id="18" name="Straight Arrow Connector 17"/>
          <p:cNvCxnSpPr>
            <a:stCxn id="4" idx="4"/>
            <a:endCxn id="5" idx="0"/>
          </p:cNvCxnSpPr>
          <p:nvPr/>
        </p:nvCxnSpPr>
        <p:spPr>
          <a:xfrm rot="16200000" flipH="1">
            <a:off x="1250133" y="1571612"/>
            <a:ext cx="428628"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2"/>
            <a:endCxn id="6" idx="0"/>
          </p:cNvCxnSpPr>
          <p:nvPr/>
        </p:nvCxnSpPr>
        <p:spPr>
          <a:xfrm rot="16200000" flipH="1">
            <a:off x="1254895" y="2495544"/>
            <a:ext cx="571504" cy="9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4"/>
            <a:endCxn id="9" idx="0"/>
          </p:cNvCxnSpPr>
          <p:nvPr/>
        </p:nvCxnSpPr>
        <p:spPr>
          <a:xfrm rot="16200000" flipH="1">
            <a:off x="1438252" y="3893347"/>
            <a:ext cx="357190"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2"/>
            <a:endCxn id="11" idx="1"/>
          </p:cNvCxnSpPr>
          <p:nvPr/>
        </p:nvCxnSpPr>
        <p:spPr>
          <a:xfrm rot="16200000" flipH="1">
            <a:off x="2034213" y="4154642"/>
            <a:ext cx="575094" cy="1266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6"/>
            <a:endCxn id="11" idx="2"/>
          </p:cNvCxnSpPr>
          <p:nvPr/>
        </p:nvCxnSpPr>
        <p:spPr>
          <a:xfrm>
            <a:off x="2214546" y="542926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4"/>
          </p:cNvCxnSpPr>
          <p:nvPr/>
        </p:nvCxnSpPr>
        <p:spPr>
          <a:xfrm rot="16200000" flipH="1">
            <a:off x="3768322" y="5697157"/>
            <a:ext cx="285754" cy="750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2" idx="2"/>
            <a:endCxn id="9" idx="3"/>
          </p:cNvCxnSpPr>
          <p:nvPr/>
        </p:nvCxnSpPr>
        <p:spPr>
          <a:xfrm rot="10800000" flipV="1">
            <a:off x="2938450" y="2643181"/>
            <a:ext cx="2124092" cy="1678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3"/>
            <a:endCxn id="11" idx="0"/>
          </p:cNvCxnSpPr>
          <p:nvPr/>
        </p:nvCxnSpPr>
        <p:spPr>
          <a:xfrm rot="5400000">
            <a:off x="3453449" y="3079482"/>
            <a:ext cx="1932416" cy="176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2" idx="6"/>
            <a:endCxn id="13" idx="1"/>
          </p:cNvCxnSpPr>
          <p:nvPr/>
        </p:nvCxnSpPr>
        <p:spPr>
          <a:xfrm>
            <a:off x="6705616" y="2643182"/>
            <a:ext cx="383499" cy="432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3" idx="3"/>
            <a:endCxn id="11" idx="7"/>
          </p:cNvCxnSpPr>
          <p:nvPr/>
        </p:nvCxnSpPr>
        <p:spPr>
          <a:xfrm rot="5400000">
            <a:off x="4956557" y="2943106"/>
            <a:ext cx="1293064" cy="2972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3" idx="4"/>
            <a:endCxn id="16" idx="0"/>
          </p:cNvCxnSpPr>
          <p:nvPr/>
        </p:nvCxnSpPr>
        <p:spPr>
          <a:xfrm rot="5400000">
            <a:off x="4995866" y="3540919"/>
            <a:ext cx="2286016" cy="3062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4" idx="3"/>
          </p:cNvCxnSpPr>
          <p:nvPr/>
        </p:nvCxnSpPr>
        <p:spPr>
          <a:xfrm rot="5400000">
            <a:off x="5869243" y="4985688"/>
            <a:ext cx="1003724" cy="1455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5" idx="3"/>
            <a:endCxn id="16" idx="3"/>
          </p:cNvCxnSpPr>
          <p:nvPr/>
        </p:nvCxnSpPr>
        <p:spPr>
          <a:xfrm rot="5400000">
            <a:off x="6443812" y="5697002"/>
            <a:ext cx="110747" cy="1282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1643042" y="3214686"/>
            <a:ext cx="5929354"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2500298" y="357166"/>
            <a:ext cx="1754455" cy="646331"/>
          </a:xfrm>
          <a:prstGeom prst="rect">
            <a:avLst/>
          </a:prstGeom>
          <a:noFill/>
        </p:spPr>
        <p:txBody>
          <a:bodyPr wrap="none" rtlCol="0">
            <a:spAutoFit/>
          </a:bodyPr>
          <a:lstStyle/>
          <a:p>
            <a:r>
              <a:rPr lang="et-EE" dirty="0" smtClean="0"/>
              <a:t>Funktsionaalsed </a:t>
            </a:r>
            <a:br>
              <a:rPr lang="et-EE" dirty="0" smtClean="0"/>
            </a:br>
            <a:r>
              <a:rPr lang="et-EE" dirty="0" smtClean="0"/>
              <a:t>sisendid</a:t>
            </a:r>
            <a:endParaRPr lang="et-EE" dirty="0"/>
          </a:p>
        </p:txBody>
      </p:sp>
      <p:sp>
        <p:nvSpPr>
          <p:cNvPr id="68" name="TextBox 67"/>
          <p:cNvSpPr txBox="1"/>
          <p:nvPr/>
        </p:nvSpPr>
        <p:spPr>
          <a:xfrm>
            <a:off x="5013584" y="357166"/>
            <a:ext cx="2177840" cy="646331"/>
          </a:xfrm>
          <a:prstGeom prst="rect">
            <a:avLst/>
          </a:prstGeom>
          <a:noFill/>
        </p:spPr>
        <p:txBody>
          <a:bodyPr wrap="none" rtlCol="0">
            <a:spAutoFit/>
          </a:bodyPr>
          <a:lstStyle/>
          <a:p>
            <a:r>
              <a:rPr lang="et-EE" dirty="0" smtClean="0"/>
              <a:t>Mittefunktsionaalsed</a:t>
            </a:r>
            <a:br>
              <a:rPr lang="et-EE" dirty="0" smtClean="0"/>
            </a:br>
            <a:r>
              <a:rPr lang="et-EE" dirty="0" smtClean="0"/>
              <a:t>sisendid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lbertsoftwarerequirements.jpg"/>
          <p:cNvPicPr>
            <a:picLocks noChangeAspect="1"/>
          </p:cNvPicPr>
          <p:nvPr/>
        </p:nvPicPr>
        <p:blipFill>
          <a:blip r:embed="rId3" cstate="print"/>
          <a:stretch>
            <a:fillRect/>
          </a:stretch>
        </p:blipFill>
        <p:spPr>
          <a:xfrm>
            <a:off x="0" y="112776"/>
            <a:ext cx="9144000" cy="66324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rections.jpg"/>
          <p:cNvPicPr>
            <a:picLocks noChangeAspect="1"/>
          </p:cNvPicPr>
          <p:nvPr/>
        </p:nvPicPr>
        <p:blipFill>
          <a:blip r:embed="rId3" cstate="print"/>
          <a:stretch>
            <a:fillRect/>
          </a:stretch>
        </p:blipFill>
        <p:spPr>
          <a:xfrm>
            <a:off x="142844" y="107133"/>
            <a:ext cx="8858312" cy="66437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Nõuetest üldiselt</a:t>
            </a:r>
            <a:endParaRPr lang="et-EE" dirty="0"/>
          </a:p>
        </p:txBody>
      </p:sp>
      <p:sp>
        <p:nvSpPr>
          <p:cNvPr id="3" name="Content Placeholder 2"/>
          <p:cNvSpPr>
            <a:spLocks noGrp="1"/>
          </p:cNvSpPr>
          <p:nvPr>
            <p:ph idx="1"/>
          </p:nvPr>
        </p:nvSpPr>
        <p:spPr/>
        <p:txBody>
          <a:bodyPr>
            <a:normAutofit fontScale="85000" lnSpcReduction="20000"/>
          </a:bodyPr>
          <a:lstStyle/>
          <a:p>
            <a:r>
              <a:rPr lang="et-EE" dirty="0" smtClean="0"/>
              <a:t>Nõuded peavad olema dokumenteeritud</a:t>
            </a:r>
          </a:p>
          <a:p>
            <a:pPr lvl="1"/>
            <a:r>
              <a:rPr lang="et-EE" dirty="0" smtClean="0"/>
              <a:t>Hulk emaile, märkmeid paberil ja koosolekuprotokolle ei ole veel nõuded</a:t>
            </a:r>
          </a:p>
          <a:p>
            <a:pPr lvl="1"/>
            <a:r>
              <a:rPr lang="et-EE" dirty="0" smtClean="0"/>
              <a:t>Projektimeeskonna vahetumine + dokumenteerimata nõuded = kuri klient</a:t>
            </a:r>
          </a:p>
          <a:p>
            <a:r>
              <a:rPr lang="et-EE" dirty="0" smtClean="0"/>
              <a:t>Eri liiki nõuded tulevad tavaliselt erinevatelt inimestelt</a:t>
            </a:r>
          </a:p>
          <a:p>
            <a:r>
              <a:rPr lang="et-EE" dirty="0" smtClean="0"/>
              <a:t>Nõuded ei tohiks sisaldada arhitektuuri ja realisatsiooni detaile</a:t>
            </a:r>
          </a:p>
          <a:p>
            <a:pPr lvl="1"/>
            <a:r>
              <a:rPr lang="et-EE" dirty="0" smtClean="0"/>
              <a:t>Välja arvatud välised piirangud</a:t>
            </a:r>
          </a:p>
          <a:p>
            <a:r>
              <a:rPr lang="et-EE" dirty="0" smtClean="0"/>
              <a:t>Mitte kunagi ära eelda mitte midagi</a:t>
            </a:r>
          </a:p>
          <a:p>
            <a:r>
              <a:rPr lang="et-EE" dirty="0" smtClean="0"/>
              <a:t>70-85% ringi tehtud projektide kulust on valesti mõistetud või puudulike nõuete tõttu</a:t>
            </a:r>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Nõuete kogumine</a:t>
            </a:r>
            <a:endParaRPr lang="et-EE" dirty="0"/>
          </a:p>
        </p:txBody>
      </p:sp>
      <p:sp>
        <p:nvSpPr>
          <p:cNvPr id="3" name="Content Placeholder 2"/>
          <p:cNvSpPr>
            <a:spLocks noGrp="1"/>
          </p:cNvSpPr>
          <p:nvPr>
            <p:ph idx="1"/>
          </p:nvPr>
        </p:nvSpPr>
        <p:spPr/>
        <p:txBody>
          <a:bodyPr>
            <a:noAutofit/>
          </a:bodyPr>
          <a:lstStyle/>
          <a:p>
            <a:r>
              <a:rPr lang="et-EE" sz="2800" dirty="0" smtClean="0"/>
              <a:t>Süsteemi kasutajagruppide identifitseerimine</a:t>
            </a:r>
          </a:p>
          <a:p>
            <a:r>
              <a:rPr lang="et-EE" sz="2800" dirty="0" smtClean="0"/>
              <a:t>Gruppide esindajate vajaduste kogumine</a:t>
            </a:r>
          </a:p>
          <a:p>
            <a:r>
              <a:rPr lang="et-EE" sz="2800" dirty="0" smtClean="0"/>
              <a:t>Kasutajate ülesannete ja eesmärkide tundmaõppimine</a:t>
            </a:r>
          </a:p>
          <a:p>
            <a:r>
              <a:rPr lang="et-EE" sz="2800" dirty="0" smtClean="0"/>
              <a:t>Kasutajatelt saadud info analüüs:</a:t>
            </a:r>
          </a:p>
          <a:p>
            <a:pPr lvl="1"/>
            <a:r>
              <a:rPr lang="et-EE" dirty="0" smtClean="0"/>
              <a:t>Sorteerida funktsionaalsed/mittefunktsionaalsed nõuded, ametikirjeldused, ärireeglid, soovitatavad lahendused ja liigne müra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Nõuete kogumine 2</a:t>
            </a:r>
            <a:endParaRPr lang="et-EE" dirty="0"/>
          </a:p>
        </p:txBody>
      </p:sp>
      <p:sp>
        <p:nvSpPr>
          <p:cNvPr id="3" name="Content Placeholder 2"/>
          <p:cNvSpPr>
            <a:spLocks noGrp="1"/>
          </p:cNvSpPr>
          <p:nvPr>
            <p:ph idx="1"/>
          </p:nvPr>
        </p:nvSpPr>
        <p:spPr/>
        <p:txBody>
          <a:bodyPr/>
          <a:lstStyle/>
          <a:p>
            <a:r>
              <a:rPr lang="et-EE" dirty="0" smtClean="0"/>
              <a:t>Kõrgtaseme nõuete jagamine arhitektuuriliste komponentide vahel</a:t>
            </a:r>
          </a:p>
          <a:p>
            <a:r>
              <a:rPr lang="et-EE" dirty="0" smtClean="0"/>
              <a:t>Kvaliteedinõuete prioritiseerimine</a:t>
            </a:r>
          </a:p>
          <a:p>
            <a:r>
              <a:rPr lang="et-EE" dirty="0" smtClean="0"/>
              <a:t>Realisatsiooni prioriteetide läbirääkimine</a:t>
            </a:r>
          </a:p>
          <a:p>
            <a:r>
              <a:rPr lang="et-EE" dirty="0" smtClean="0"/>
              <a:t>Spetsifikatsioonide kirjutamine</a:t>
            </a:r>
          </a:p>
          <a:p>
            <a:r>
              <a:rPr lang="et-EE" dirty="0" smtClean="0"/>
              <a:t>Spetsifikatsioonide ülevaatamine</a:t>
            </a:r>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0"/>
          </a:xfrm>
        </p:spPr>
        <p:txBody>
          <a:bodyPr/>
          <a:lstStyle/>
          <a:p>
            <a:r>
              <a:rPr lang="et-EE" dirty="0" smtClean="0"/>
              <a:t>Esimene nõuete lõks</a:t>
            </a:r>
            <a:endParaRPr lang="et-EE" dirty="0"/>
          </a:p>
        </p:txBody>
      </p:sp>
      <p:sp>
        <p:nvSpPr>
          <p:cNvPr id="3" name="Content Placeholder 2"/>
          <p:cNvSpPr>
            <a:spLocks noGrp="1"/>
          </p:cNvSpPr>
          <p:nvPr>
            <p:ph idx="1"/>
          </p:nvPr>
        </p:nvSpPr>
        <p:spPr>
          <a:xfrm>
            <a:off x="457200" y="1428736"/>
            <a:ext cx="8229600" cy="4697427"/>
          </a:xfrm>
        </p:spPr>
        <p:txBody>
          <a:bodyPr>
            <a:normAutofit/>
          </a:bodyPr>
          <a:lstStyle/>
          <a:p>
            <a:r>
              <a:rPr lang="et-EE" dirty="0" smtClean="0"/>
              <a:t>Meile ei anta ligipääsu lõppkasutajatele</a:t>
            </a:r>
          </a:p>
          <a:p>
            <a:pPr lvl="1"/>
            <a:r>
              <a:rPr lang="et-EE" dirty="0" smtClean="0"/>
              <a:t>Näide: keemikud</a:t>
            </a:r>
          </a:p>
          <a:p>
            <a:r>
              <a:rPr lang="et-EE" dirty="0" smtClean="0"/>
              <a:t>Alati vaja tellijale jutlustada kasutajate kaasamise tähtsust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Teine nõuete lõks</a:t>
            </a:r>
            <a:endParaRPr lang="et-EE" dirty="0"/>
          </a:p>
        </p:txBody>
      </p:sp>
      <p:sp>
        <p:nvSpPr>
          <p:cNvPr id="3" name="Content Placeholder 2"/>
          <p:cNvSpPr>
            <a:spLocks noGrp="1"/>
          </p:cNvSpPr>
          <p:nvPr>
            <p:ph idx="1"/>
          </p:nvPr>
        </p:nvSpPr>
        <p:spPr/>
        <p:txBody>
          <a:bodyPr/>
          <a:lstStyle/>
          <a:p>
            <a:r>
              <a:rPr lang="et-EE" dirty="0" smtClean="0"/>
              <a:t>Klient kirjutab nõuete kogule alla</a:t>
            </a:r>
          </a:p>
          <a:p>
            <a:pPr lvl="1"/>
            <a:r>
              <a:rPr lang="et-EE" dirty="0" smtClean="0"/>
              <a:t>Tegelikult ta ei analüüsinud seda korralikult</a:t>
            </a:r>
          </a:p>
          <a:p>
            <a:pPr lvl="1"/>
            <a:r>
              <a:rPr lang="et-EE" dirty="0" smtClean="0"/>
              <a:t>Loomulikult tekivad muutused</a:t>
            </a:r>
          </a:p>
          <a:p>
            <a:r>
              <a:rPr lang="et-EE" dirty="0" smtClean="0"/>
              <a:t>Arendajad ütlevad: ise kirjutasid alla, ise süüdi</a:t>
            </a:r>
          </a:p>
          <a:p>
            <a:r>
              <a:rPr lang="et-EE" dirty="0" smtClean="0"/>
              <a:t>Kasutajad ei hakka aga süsteemi kasutama</a:t>
            </a:r>
          </a:p>
          <a:p>
            <a:pPr lvl="1"/>
            <a:r>
              <a:rPr lang="et-EE" dirty="0" smtClean="0"/>
              <a:t>Esimene projekt selle kliendiga jääb ka viimaseks</a:t>
            </a:r>
          </a:p>
          <a:p>
            <a:r>
              <a:rPr lang="et-EE" dirty="0" smtClean="0"/>
              <a:t>Alati on vaja defineerida nõuete muudatuste protsess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Nõuete haldamine</a:t>
            </a:r>
            <a:endParaRPr lang="et-EE" dirty="0"/>
          </a:p>
        </p:txBody>
      </p:sp>
      <p:sp>
        <p:nvSpPr>
          <p:cNvPr id="3" name="Content Placeholder 2"/>
          <p:cNvSpPr>
            <a:spLocks noGrp="1"/>
          </p:cNvSpPr>
          <p:nvPr>
            <p:ph idx="1"/>
          </p:nvPr>
        </p:nvSpPr>
        <p:spPr/>
        <p:txBody>
          <a:bodyPr>
            <a:normAutofit fontScale="85000" lnSpcReduction="10000"/>
          </a:bodyPr>
          <a:lstStyle/>
          <a:p>
            <a:r>
              <a:rPr lang="et-EE" dirty="0" smtClean="0"/>
              <a:t>Defineerida nõuete baaskogum</a:t>
            </a:r>
          </a:p>
          <a:p>
            <a:pPr lvl="1"/>
            <a:r>
              <a:rPr lang="et-EE" dirty="0" smtClean="0"/>
              <a:t>Kehtib mingil konkreetsel ajahetkel</a:t>
            </a:r>
          </a:p>
          <a:p>
            <a:pPr lvl="1"/>
            <a:r>
              <a:rPr lang="et-EE" dirty="0" smtClean="0"/>
              <a:t>Kõik osalised nõustuvad</a:t>
            </a:r>
          </a:p>
          <a:p>
            <a:r>
              <a:rPr lang="et-EE" dirty="0" smtClean="0"/>
              <a:t>Nõuete muutused läbi vaadata</a:t>
            </a:r>
          </a:p>
          <a:p>
            <a:r>
              <a:rPr lang="et-EE" dirty="0" smtClean="0"/>
              <a:t>Nõuete muutused kontrollitud moel projektile lisada</a:t>
            </a:r>
          </a:p>
          <a:p>
            <a:r>
              <a:rPr lang="et-EE" dirty="0" smtClean="0"/>
              <a:t>Parandada projektiplaanid vastavalt muutunud nõuetele</a:t>
            </a:r>
          </a:p>
          <a:p>
            <a:r>
              <a:rPr lang="et-EE" dirty="0" smtClean="0"/>
              <a:t>Läbi rääkida uued lubadused</a:t>
            </a:r>
          </a:p>
          <a:p>
            <a:r>
              <a:rPr lang="et-EE" dirty="0" smtClean="0"/>
              <a:t>Vastavalt muudatustele parandada arhitektuur, lähtekood ja testimisplaan</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Projekti visioon</a:t>
            </a:r>
            <a:endParaRPr lang="et-EE" dirty="0"/>
          </a:p>
        </p:txBody>
      </p:sp>
      <p:sp>
        <p:nvSpPr>
          <p:cNvPr id="4" name="Rectangle 3"/>
          <p:cNvSpPr/>
          <p:nvPr/>
        </p:nvSpPr>
        <p:spPr>
          <a:xfrm>
            <a:off x="3786182" y="2000240"/>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Visioon</a:t>
            </a:r>
            <a:endParaRPr lang="et-EE" dirty="0"/>
          </a:p>
        </p:txBody>
      </p:sp>
      <p:cxnSp>
        <p:nvCxnSpPr>
          <p:cNvPr id="6" name="Straight Connector 5"/>
          <p:cNvCxnSpPr/>
          <p:nvPr/>
        </p:nvCxnSpPr>
        <p:spPr>
          <a:xfrm flipV="1">
            <a:off x="928662" y="2786058"/>
            <a:ext cx="2714644" cy="1214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86380" y="2786058"/>
            <a:ext cx="3071834" cy="12144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142976" y="4071942"/>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Projekti 1 skoop</a:t>
            </a:r>
            <a:endParaRPr lang="et-EE" dirty="0"/>
          </a:p>
        </p:txBody>
      </p:sp>
      <p:sp>
        <p:nvSpPr>
          <p:cNvPr id="11" name="Rectangle 10"/>
          <p:cNvSpPr/>
          <p:nvPr/>
        </p:nvSpPr>
        <p:spPr>
          <a:xfrm>
            <a:off x="2786050" y="4071942"/>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Projekti 2 skoop</a:t>
            </a:r>
          </a:p>
        </p:txBody>
      </p:sp>
      <p:sp>
        <p:nvSpPr>
          <p:cNvPr id="12" name="Rectangle 11"/>
          <p:cNvSpPr/>
          <p:nvPr/>
        </p:nvSpPr>
        <p:spPr>
          <a:xfrm>
            <a:off x="4429124" y="4071942"/>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Projekti 3 skoop</a:t>
            </a:r>
          </a:p>
        </p:txBody>
      </p:sp>
      <p:sp>
        <p:nvSpPr>
          <p:cNvPr id="13" name="Rectangle 12"/>
          <p:cNvSpPr/>
          <p:nvPr/>
        </p:nvSpPr>
        <p:spPr>
          <a:xfrm>
            <a:off x="6715140" y="4071942"/>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Projekti n skoop</a:t>
            </a:r>
          </a:p>
        </p:txBody>
      </p:sp>
      <p:sp>
        <p:nvSpPr>
          <p:cNvPr id="14" name="TextBox 13"/>
          <p:cNvSpPr txBox="1"/>
          <p:nvPr/>
        </p:nvSpPr>
        <p:spPr>
          <a:xfrm>
            <a:off x="6026638" y="4286256"/>
            <a:ext cx="535724" cy="646331"/>
          </a:xfrm>
          <a:prstGeom prst="rect">
            <a:avLst/>
          </a:prstGeom>
          <a:noFill/>
        </p:spPr>
        <p:txBody>
          <a:bodyPr wrap="none" rtlCol="0">
            <a:spAutoFit/>
          </a:bodyPr>
          <a:lstStyle/>
          <a:p>
            <a:r>
              <a:rPr lang="et-EE" sz="3600" dirty="0" smtClean="0"/>
              <a:t>...</a:t>
            </a:r>
            <a:endParaRPr lang="et-EE"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Visioonidokumendi struktuur</a:t>
            </a:r>
            <a:endParaRPr lang="et-EE" dirty="0"/>
          </a:p>
        </p:txBody>
      </p:sp>
      <p:sp>
        <p:nvSpPr>
          <p:cNvPr id="3" name="Content Placeholder 2"/>
          <p:cNvSpPr>
            <a:spLocks noGrp="1"/>
          </p:cNvSpPr>
          <p:nvPr>
            <p:ph idx="1"/>
          </p:nvPr>
        </p:nvSpPr>
        <p:spPr/>
        <p:txBody>
          <a:bodyPr/>
          <a:lstStyle/>
          <a:p>
            <a:pPr marL="514350" indent="-514350">
              <a:buFont typeface="+mj-lt"/>
              <a:buAutoNum type="arabicPeriod"/>
            </a:pPr>
            <a:r>
              <a:rPr lang="et-EE" dirty="0" smtClean="0"/>
              <a:t>Ärivajadused</a:t>
            </a:r>
          </a:p>
          <a:p>
            <a:pPr marL="514350" indent="-514350">
              <a:buFont typeface="+mj-lt"/>
              <a:buAutoNum type="arabicPeriod"/>
            </a:pPr>
            <a:r>
              <a:rPr lang="et-EE" dirty="0" smtClean="0"/>
              <a:t>Lahenduse visioon</a:t>
            </a:r>
          </a:p>
          <a:p>
            <a:pPr marL="514350" indent="-514350">
              <a:buFont typeface="+mj-lt"/>
              <a:buAutoNum type="arabicPeriod"/>
            </a:pPr>
            <a:r>
              <a:rPr lang="et-EE" dirty="0" smtClean="0"/>
              <a:t>Skoop ja piirangud</a:t>
            </a:r>
          </a:p>
          <a:p>
            <a:pPr marL="514350" indent="-514350">
              <a:buFont typeface="+mj-lt"/>
              <a:buAutoNum type="arabicPeriod"/>
            </a:pPr>
            <a:r>
              <a:rPr lang="et-EE" dirty="0" smtClean="0"/>
              <a:t>Äriline kontekst</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1. Ärivajadused</a:t>
            </a:r>
            <a:endParaRPr lang="et-EE"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t-EE" dirty="0" smtClean="0"/>
              <a:t>Taust</a:t>
            </a:r>
          </a:p>
          <a:p>
            <a:pPr marL="914400" lvl="1" indent="-514350">
              <a:buFontTx/>
              <a:buChar char="-"/>
            </a:pPr>
            <a:r>
              <a:rPr lang="et-EE" dirty="0" smtClean="0"/>
              <a:t>Miks me seda üldse teeme?</a:t>
            </a:r>
          </a:p>
          <a:p>
            <a:pPr marL="914400" lvl="1" indent="-514350">
              <a:buFontTx/>
              <a:buChar char="-"/>
            </a:pPr>
            <a:r>
              <a:rPr lang="et-EE" dirty="0" smtClean="0"/>
              <a:t>Situatsiooni kirjeldus ja ajalugu, mis viis antud probleemi/lahenduseni</a:t>
            </a:r>
          </a:p>
          <a:p>
            <a:pPr marL="514350" indent="-514350">
              <a:buAutoNum type="arabicPeriod"/>
            </a:pPr>
            <a:r>
              <a:rPr lang="et-EE" dirty="0" smtClean="0"/>
              <a:t>Äriline võimalus</a:t>
            </a:r>
          </a:p>
          <a:p>
            <a:pPr marL="914400" lvl="1" indent="-514350">
              <a:buFontTx/>
              <a:buChar char="-"/>
            </a:pPr>
            <a:r>
              <a:rPr lang="et-EE" dirty="0" smtClean="0"/>
              <a:t>Näide: kasutada ära võistleva toote halba mainet turvalisuse osas</a:t>
            </a:r>
          </a:p>
          <a:p>
            <a:pPr marL="514350" indent="-514350">
              <a:buAutoNum type="arabicPeriod"/>
            </a:pPr>
            <a:r>
              <a:rPr lang="et-EE" dirty="0" smtClean="0"/>
              <a:t>Ärilised eesmärgid ja edukriteeriumid</a:t>
            </a:r>
          </a:p>
          <a:p>
            <a:pPr marL="914400" lvl="1" indent="-514350">
              <a:buFontTx/>
              <a:buChar char="-"/>
            </a:pPr>
            <a:r>
              <a:rPr lang="et-EE" dirty="0" smtClean="0"/>
              <a:t>SMART</a:t>
            </a:r>
          </a:p>
          <a:p>
            <a:pPr marL="914400" lvl="1" indent="-514350">
              <a:buFontTx/>
              <a:buChar char="-"/>
            </a:pPr>
            <a:r>
              <a:rPr lang="et-EE" dirty="0" smtClean="0"/>
              <a:t>Näide: saavutada 80% turuosa tänu erialaajakirjades ilmuvatele hinnangutele ja turu-uuringutele</a:t>
            </a:r>
          </a:p>
          <a:p>
            <a:pPr marL="514350" indent="-514350">
              <a:buAutoNum type="arabicPeriod"/>
            </a:pPr>
            <a:r>
              <a:rPr lang="et-EE" dirty="0" smtClean="0"/>
              <a:t>Kasutaja või turu vajadused</a:t>
            </a:r>
          </a:p>
          <a:p>
            <a:pPr marL="914400" lvl="1" indent="-514350">
              <a:buFontTx/>
              <a:buChar char="-"/>
            </a:pPr>
            <a:r>
              <a:rPr lang="et-EE" dirty="0" smtClean="0"/>
              <a:t>Näide: turvalisem toode</a:t>
            </a:r>
          </a:p>
          <a:p>
            <a:pPr marL="914400" lvl="1" indent="-514350">
              <a:buFontTx/>
              <a:buChar char="-"/>
            </a:pPr>
            <a:r>
              <a:rPr lang="et-EE" dirty="0" smtClean="0"/>
              <a:t>Lisada ka selgitus, miks praegune olukord või võistlev toode kasutajat ei rahulda</a:t>
            </a:r>
          </a:p>
          <a:p>
            <a:pPr marL="514350" indent="-514350">
              <a:buAutoNum type="arabicPeriod"/>
            </a:pPr>
            <a:r>
              <a:rPr lang="et-EE" dirty="0" smtClean="0"/>
              <a:t>Äririskid</a:t>
            </a:r>
          </a:p>
          <a:p>
            <a:pPr marL="914400" lvl="1" indent="-514350">
              <a:buFontTx/>
              <a:buChar char="-"/>
            </a:pPr>
            <a:r>
              <a:rPr lang="et-EE" dirty="0" smtClean="0"/>
              <a:t>Kui riskid või muu info on juba mujal loetletud, pole vaja kopeerida, võib viidata</a:t>
            </a:r>
          </a:p>
          <a:p>
            <a:pPr marL="914400" lvl="1" indent="-514350">
              <a:buNone/>
            </a:pPr>
            <a:endParaRPr lang="et-EE" dirty="0" smtClean="0"/>
          </a:p>
          <a:p>
            <a:pPr marL="914400" lvl="1" indent="-514350">
              <a:buNone/>
            </a:pPr>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2. Lahenduse visioon</a:t>
            </a:r>
            <a:endParaRPr lang="et-EE" dirty="0"/>
          </a:p>
        </p:txBody>
      </p:sp>
      <p:sp>
        <p:nvSpPr>
          <p:cNvPr id="3" name="Content Placeholder 2"/>
          <p:cNvSpPr>
            <a:spLocks noGrp="1"/>
          </p:cNvSpPr>
          <p:nvPr>
            <p:ph idx="1"/>
          </p:nvPr>
        </p:nvSpPr>
        <p:spPr>
          <a:xfrm>
            <a:off x="457200" y="1571612"/>
            <a:ext cx="8229600" cy="4525963"/>
          </a:xfrm>
        </p:spPr>
        <p:txBody>
          <a:bodyPr>
            <a:normAutofit fontScale="92500" lnSpcReduction="10000"/>
          </a:bodyPr>
          <a:lstStyle/>
          <a:p>
            <a:pPr marL="514350" indent="-514350">
              <a:buAutoNum type="arabicPeriod"/>
            </a:pPr>
            <a:r>
              <a:rPr lang="et-EE" dirty="0" smtClean="0"/>
              <a:t>Visiooni lühikirjeldus</a:t>
            </a:r>
          </a:p>
          <a:p>
            <a:pPr marL="914400" lvl="1" indent="-514350">
              <a:buFontTx/>
              <a:buChar char="-"/>
            </a:pPr>
            <a:r>
              <a:rPr lang="et-EE" dirty="0" smtClean="0"/>
              <a:t>Näide: keemikud</a:t>
            </a:r>
          </a:p>
          <a:p>
            <a:pPr marL="514350" indent="-514350">
              <a:buAutoNum type="arabicPeriod"/>
            </a:pPr>
            <a:r>
              <a:rPr lang="et-EE" dirty="0" smtClean="0"/>
              <a:t>Lahenduse peamised võimalused</a:t>
            </a:r>
          </a:p>
          <a:p>
            <a:pPr marL="914400" lvl="1" indent="-514350">
              <a:buFontTx/>
              <a:buChar char="-"/>
            </a:pPr>
            <a:r>
              <a:rPr lang="et-EE" dirty="0" smtClean="0"/>
              <a:t>Rõhutada võimalusi, mis eristavad uut toodet senisest või konkurentidest</a:t>
            </a:r>
          </a:p>
          <a:p>
            <a:pPr marL="514350" indent="-514350">
              <a:buAutoNum type="arabicPeriod"/>
            </a:pPr>
            <a:r>
              <a:rPr lang="et-EE" dirty="0" smtClean="0"/>
              <a:t>Eeldused ja sõltuvused</a:t>
            </a:r>
          </a:p>
          <a:p>
            <a:pPr marL="914400" lvl="1" indent="-514350">
              <a:buFontTx/>
              <a:buChar char="-"/>
            </a:pPr>
            <a:r>
              <a:rPr lang="et-EE" dirty="0" smtClean="0"/>
              <a:t>Erinevatel osalistel erinevad eeldused, seetõttu kirja panna</a:t>
            </a:r>
          </a:p>
          <a:p>
            <a:pPr marL="914400" lvl="1" indent="-514350">
              <a:buFontTx/>
              <a:buChar char="-"/>
            </a:pPr>
            <a:r>
              <a:rPr lang="et-EE" dirty="0" smtClean="0"/>
              <a:t>Sõltuvused on nt standardid, seadused, teised projektid, kolmandad parteid jne.</a:t>
            </a:r>
          </a:p>
          <a:p>
            <a:pPr marL="914400" lvl="1" indent="-514350">
              <a:buFontTx/>
              <a:buChar char="-"/>
            </a:pPr>
            <a:endParaRPr lang="et-EE" dirty="0" smtClean="0"/>
          </a:p>
          <a:p>
            <a:pPr marL="514350" indent="-514350">
              <a:buAutoNum type="arabicPeriod"/>
            </a:pPr>
            <a:endParaRPr lang="et-EE" dirty="0" smtClean="0"/>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maps.jpg"/>
          <p:cNvPicPr>
            <a:picLocks noChangeAspect="1"/>
          </p:cNvPicPr>
          <p:nvPr/>
        </p:nvPicPr>
        <p:blipFill>
          <a:blip r:embed="rId3" cstate="print"/>
          <a:stretch>
            <a:fillRect/>
          </a:stretch>
        </p:blipFill>
        <p:spPr>
          <a:xfrm>
            <a:off x="762000" y="95250"/>
            <a:ext cx="7620000" cy="66675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3. Skoop ja piirangud</a:t>
            </a:r>
            <a:endParaRPr lang="et-EE" dirty="0"/>
          </a:p>
        </p:txBody>
      </p:sp>
      <p:sp>
        <p:nvSpPr>
          <p:cNvPr id="3" name="Content Placeholder 2"/>
          <p:cNvSpPr>
            <a:spLocks noGrp="1"/>
          </p:cNvSpPr>
          <p:nvPr>
            <p:ph idx="1"/>
          </p:nvPr>
        </p:nvSpPr>
        <p:spPr/>
        <p:txBody>
          <a:bodyPr>
            <a:normAutofit fontScale="70000" lnSpcReduction="20000"/>
          </a:bodyPr>
          <a:lstStyle/>
          <a:p>
            <a:pPr marL="514350" indent="-514350">
              <a:buAutoNum type="arabicPeriod"/>
            </a:pPr>
            <a:r>
              <a:rPr lang="et-EE" dirty="0" smtClean="0"/>
              <a:t>Esimese väljalaske skoop</a:t>
            </a:r>
          </a:p>
          <a:p>
            <a:pPr marL="914400" lvl="1" indent="-514350">
              <a:buFontTx/>
              <a:buChar char="-"/>
            </a:pPr>
            <a:r>
              <a:rPr lang="et-EE" dirty="0" smtClean="0"/>
              <a:t>Keskenduda võimalustele, mis pakuvad vähima vaevaga enim väärtust</a:t>
            </a:r>
          </a:p>
          <a:p>
            <a:pPr marL="914400" lvl="1" indent="-514350">
              <a:buFontTx/>
              <a:buChar char="-"/>
            </a:pPr>
            <a:r>
              <a:rPr lang="et-EE" dirty="0" smtClean="0"/>
              <a:t>Muude võimaluste väärtus täpsustub pärast esimest väljalaset niikuinii</a:t>
            </a:r>
          </a:p>
          <a:p>
            <a:pPr marL="914400" lvl="1" indent="-514350">
              <a:buFontTx/>
              <a:buChar char="-"/>
            </a:pPr>
            <a:r>
              <a:rPr lang="et-EE" dirty="0" smtClean="0"/>
              <a:t>Näide: SharePoint</a:t>
            </a:r>
          </a:p>
          <a:p>
            <a:pPr marL="914400" lvl="1" indent="-514350">
              <a:buFontTx/>
              <a:buChar char="-"/>
            </a:pPr>
            <a:r>
              <a:rPr lang="et-EE" dirty="0" smtClean="0"/>
              <a:t>Skoobikirjeldus on esimene kaitseliin uute nõuete klassifitseerimisel</a:t>
            </a:r>
          </a:p>
          <a:p>
            <a:pPr marL="514350" indent="-514350">
              <a:buAutoNum type="arabicPeriod"/>
            </a:pPr>
            <a:r>
              <a:rPr lang="et-EE" dirty="0" smtClean="0"/>
              <a:t>Järgmiste väljalasete skoop</a:t>
            </a:r>
          </a:p>
          <a:p>
            <a:pPr marL="914400" lvl="1" indent="-514350">
              <a:buFontTx/>
              <a:buChar char="-"/>
            </a:pPr>
            <a:r>
              <a:rPr lang="et-EE" dirty="0" smtClean="0"/>
              <a:t>Järgmiste väljalasete ligikaudne kirjeldus ja tähtaegade eesmärgid</a:t>
            </a:r>
          </a:p>
          <a:p>
            <a:pPr marL="914400" lvl="1" indent="-514350">
              <a:buFontTx/>
              <a:buChar char="-"/>
            </a:pPr>
            <a:r>
              <a:rPr lang="et-EE" dirty="0" smtClean="0"/>
              <a:t>Mida lühemad, seda parem</a:t>
            </a:r>
          </a:p>
          <a:p>
            <a:pPr marL="514350" indent="-514350">
              <a:buAutoNum type="arabicPeriod"/>
            </a:pPr>
            <a:r>
              <a:rPr lang="et-EE" dirty="0" smtClean="0"/>
              <a:t>Piirangud ja väljajätted</a:t>
            </a:r>
          </a:p>
          <a:p>
            <a:pPr marL="914400" lvl="1" indent="-514350">
              <a:buFontTx/>
              <a:buChar char="-"/>
            </a:pPr>
            <a:r>
              <a:rPr lang="et-EE" dirty="0" smtClean="0"/>
              <a:t>Mida ma arvame, et mõni osaline võib soovida, aga mida me kindlasti ei tee</a:t>
            </a:r>
          </a:p>
          <a:p>
            <a:pPr marL="914400" lvl="1" indent="-514350">
              <a:buNone/>
            </a:pPr>
            <a:endParaRPr lang="et-EE" dirty="0" smtClean="0"/>
          </a:p>
          <a:p>
            <a:pPr marL="514350" indent="-514350">
              <a:buNone/>
            </a:pP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p:cNvCxnSpPr/>
          <p:nvPr/>
        </p:nvCxnSpPr>
        <p:spPr>
          <a:xfrm rot="10800000" flipV="1">
            <a:off x="5286380" y="2357430"/>
            <a:ext cx="1571636" cy="1357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dirty="0" smtClean="0"/>
              <a:t>Keemikud: kontekstidiagramm</a:t>
            </a:r>
            <a:endParaRPr lang="et-EE" dirty="0"/>
          </a:p>
        </p:txBody>
      </p:sp>
      <p:sp>
        <p:nvSpPr>
          <p:cNvPr id="4" name="Oval 3"/>
          <p:cNvSpPr/>
          <p:nvPr/>
        </p:nvSpPr>
        <p:spPr>
          <a:xfrm>
            <a:off x="3428992" y="3286124"/>
            <a:ext cx="1928826" cy="1214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t-EE" dirty="0" smtClean="0"/>
              <a:t>Kemikaalide arvestuse süsteem</a:t>
            </a:r>
            <a:endParaRPr lang="et-EE" dirty="0"/>
          </a:p>
        </p:txBody>
      </p:sp>
      <p:sp>
        <p:nvSpPr>
          <p:cNvPr id="5" name="Rectangle 4"/>
          <p:cNvSpPr/>
          <p:nvPr/>
        </p:nvSpPr>
        <p:spPr>
          <a:xfrm>
            <a:off x="714348" y="1857364"/>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Tarnija</a:t>
            </a:r>
            <a:endParaRPr lang="et-EE" dirty="0"/>
          </a:p>
        </p:txBody>
      </p:sp>
      <p:sp>
        <p:nvSpPr>
          <p:cNvPr id="6" name="Rectangle 5"/>
          <p:cNvSpPr/>
          <p:nvPr/>
        </p:nvSpPr>
        <p:spPr>
          <a:xfrm>
            <a:off x="3357554" y="1357298"/>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Keemikud</a:t>
            </a:r>
            <a:endParaRPr lang="et-EE" dirty="0"/>
          </a:p>
        </p:txBody>
      </p:sp>
      <p:sp>
        <p:nvSpPr>
          <p:cNvPr id="7" name="Rectangle 6"/>
          <p:cNvSpPr/>
          <p:nvPr/>
        </p:nvSpPr>
        <p:spPr>
          <a:xfrm>
            <a:off x="6072198" y="1857364"/>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Kemikaalide ladu</a:t>
            </a:r>
            <a:endParaRPr lang="et-EE" dirty="0"/>
          </a:p>
        </p:txBody>
      </p:sp>
      <p:sp>
        <p:nvSpPr>
          <p:cNvPr id="8" name="Rectangle 7"/>
          <p:cNvSpPr/>
          <p:nvPr/>
        </p:nvSpPr>
        <p:spPr>
          <a:xfrm>
            <a:off x="642910" y="5357826"/>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Tööohutuse osakond</a:t>
            </a:r>
            <a:endParaRPr lang="et-EE" dirty="0"/>
          </a:p>
        </p:txBody>
      </p:sp>
      <p:sp>
        <p:nvSpPr>
          <p:cNvPr id="9" name="Rectangle 8"/>
          <p:cNvSpPr/>
          <p:nvPr/>
        </p:nvSpPr>
        <p:spPr>
          <a:xfrm>
            <a:off x="3357554" y="6072206"/>
            <a:ext cx="20717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Ribakoodi lugeja</a:t>
            </a:r>
            <a:endParaRPr lang="et-EE" dirty="0"/>
          </a:p>
        </p:txBody>
      </p:sp>
      <p:sp>
        <p:nvSpPr>
          <p:cNvPr id="10" name="Rectangle 9"/>
          <p:cNvSpPr/>
          <p:nvPr/>
        </p:nvSpPr>
        <p:spPr>
          <a:xfrm>
            <a:off x="6500826" y="5286388"/>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Ohtlike ainete koolituste andmebaas</a:t>
            </a:r>
            <a:endParaRPr lang="et-EE" dirty="0"/>
          </a:p>
        </p:txBody>
      </p:sp>
      <p:cxnSp>
        <p:nvCxnSpPr>
          <p:cNvPr id="12" name="Straight Arrow Connector 11"/>
          <p:cNvCxnSpPr>
            <a:endCxn id="5" idx="2"/>
          </p:cNvCxnSpPr>
          <p:nvPr/>
        </p:nvCxnSpPr>
        <p:spPr>
          <a:xfrm rot="10800000">
            <a:off x="1750200" y="2357430"/>
            <a:ext cx="1750231" cy="1285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500166" y="2571744"/>
            <a:ext cx="779444" cy="307777"/>
          </a:xfrm>
          <a:prstGeom prst="rect">
            <a:avLst/>
          </a:prstGeom>
          <a:noFill/>
        </p:spPr>
        <p:txBody>
          <a:bodyPr wrap="none" rtlCol="0">
            <a:spAutoFit/>
          </a:bodyPr>
          <a:lstStyle/>
          <a:p>
            <a:r>
              <a:rPr lang="et-EE" sz="1400" dirty="0" smtClean="0"/>
              <a:t>Tellimus</a:t>
            </a:r>
            <a:endParaRPr lang="et-EE" sz="1400" dirty="0"/>
          </a:p>
        </p:txBody>
      </p:sp>
      <p:cxnSp>
        <p:nvCxnSpPr>
          <p:cNvPr id="15" name="Straight Arrow Connector 14"/>
          <p:cNvCxnSpPr>
            <a:endCxn id="4" idx="1"/>
          </p:cNvCxnSpPr>
          <p:nvPr/>
        </p:nvCxnSpPr>
        <p:spPr>
          <a:xfrm>
            <a:off x="2285984" y="2357430"/>
            <a:ext cx="1425478" cy="11065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571736" y="2477152"/>
            <a:ext cx="869212" cy="523220"/>
          </a:xfrm>
          <a:prstGeom prst="rect">
            <a:avLst/>
          </a:prstGeom>
          <a:noFill/>
        </p:spPr>
        <p:txBody>
          <a:bodyPr wrap="none" rtlCol="0">
            <a:spAutoFit/>
          </a:bodyPr>
          <a:lstStyle/>
          <a:p>
            <a:r>
              <a:rPr lang="et-EE" sz="1400" dirty="0" smtClean="0"/>
              <a:t>Tellimuse</a:t>
            </a:r>
          </a:p>
          <a:p>
            <a:r>
              <a:rPr lang="et-EE" sz="1400" dirty="0" smtClean="0"/>
              <a:t>staatus</a:t>
            </a:r>
            <a:endParaRPr lang="et-EE" sz="1400" dirty="0"/>
          </a:p>
        </p:txBody>
      </p:sp>
      <p:cxnSp>
        <p:nvCxnSpPr>
          <p:cNvPr id="23" name="Straight Arrow Connector 22"/>
          <p:cNvCxnSpPr/>
          <p:nvPr/>
        </p:nvCxnSpPr>
        <p:spPr>
          <a:xfrm rot="5400000" flipH="1" flipV="1">
            <a:off x="3429389" y="2571347"/>
            <a:ext cx="14279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3179753" y="2606669"/>
            <a:ext cx="15001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209582" y="2000240"/>
            <a:ext cx="862352" cy="523220"/>
          </a:xfrm>
          <a:prstGeom prst="rect">
            <a:avLst/>
          </a:prstGeom>
          <a:noFill/>
        </p:spPr>
        <p:txBody>
          <a:bodyPr wrap="none" rtlCol="0">
            <a:spAutoFit/>
          </a:bodyPr>
          <a:lstStyle/>
          <a:p>
            <a:r>
              <a:rPr lang="et-EE" sz="1400" dirty="0" smtClean="0"/>
              <a:t>Kataloogi</a:t>
            </a:r>
          </a:p>
          <a:p>
            <a:r>
              <a:rPr lang="et-EE" sz="1400" dirty="0" smtClean="0"/>
              <a:t>tellimus</a:t>
            </a:r>
            <a:endParaRPr lang="et-EE" sz="1400" dirty="0"/>
          </a:p>
        </p:txBody>
      </p:sp>
      <p:sp>
        <p:nvSpPr>
          <p:cNvPr id="33" name="TextBox 32"/>
          <p:cNvSpPr txBox="1"/>
          <p:nvPr/>
        </p:nvSpPr>
        <p:spPr>
          <a:xfrm>
            <a:off x="3877302" y="2405714"/>
            <a:ext cx="809324" cy="523220"/>
          </a:xfrm>
          <a:prstGeom prst="rect">
            <a:avLst/>
          </a:prstGeom>
          <a:noFill/>
        </p:spPr>
        <p:txBody>
          <a:bodyPr wrap="none" rtlCol="0">
            <a:spAutoFit/>
          </a:bodyPr>
          <a:lstStyle/>
          <a:p>
            <a:r>
              <a:rPr lang="et-EE" sz="1400" dirty="0" smtClean="0"/>
              <a:t>Tarnija </a:t>
            </a:r>
            <a:br>
              <a:rPr lang="et-EE" sz="1400" dirty="0" smtClean="0"/>
            </a:br>
            <a:r>
              <a:rPr lang="et-EE" sz="1400" dirty="0" smtClean="0"/>
              <a:t>kataloog</a:t>
            </a:r>
            <a:endParaRPr lang="et-EE" sz="1400" dirty="0"/>
          </a:p>
        </p:txBody>
      </p:sp>
      <p:cxnSp>
        <p:nvCxnSpPr>
          <p:cNvPr id="34" name="Straight Arrow Connector 33"/>
          <p:cNvCxnSpPr/>
          <p:nvPr/>
        </p:nvCxnSpPr>
        <p:spPr>
          <a:xfrm rot="5400000" flipH="1" flipV="1">
            <a:off x="4250926" y="2607066"/>
            <a:ext cx="150019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4037009" y="2606669"/>
            <a:ext cx="15001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169250" y="1928802"/>
            <a:ext cx="923714" cy="523220"/>
          </a:xfrm>
          <a:prstGeom prst="rect">
            <a:avLst/>
          </a:prstGeom>
          <a:noFill/>
        </p:spPr>
        <p:txBody>
          <a:bodyPr wrap="none" rtlCol="0">
            <a:spAutoFit/>
          </a:bodyPr>
          <a:lstStyle/>
          <a:p>
            <a:r>
              <a:rPr lang="et-EE" sz="1400" dirty="0" smtClean="0"/>
              <a:t>Kemikaali </a:t>
            </a:r>
            <a:br>
              <a:rPr lang="et-EE" sz="1400" dirty="0" smtClean="0"/>
            </a:br>
            <a:r>
              <a:rPr lang="et-EE" sz="1400" dirty="0" smtClean="0"/>
              <a:t>tellimus</a:t>
            </a:r>
            <a:endParaRPr lang="et-EE" sz="1400" dirty="0"/>
          </a:p>
        </p:txBody>
      </p:sp>
      <p:sp>
        <p:nvSpPr>
          <p:cNvPr id="38" name="TextBox 37"/>
          <p:cNvSpPr txBox="1"/>
          <p:nvPr/>
        </p:nvSpPr>
        <p:spPr>
          <a:xfrm>
            <a:off x="4740754" y="2405714"/>
            <a:ext cx="938142" cy="523220"/>
          </a:xfrm>
          <a:prstGeom prst="rect">
            <a:avLst/>
          </a:prstGeom>
          <a:noFill/>
        </p:spPr>
        <p:txBody>
          <a:bodyPr wrap="none" rtlCol="0">
            <a:spAutoFit/>
          </a:bodyPr>
          <a:lstStyle/>
          <a:p>
            <a:r>
              <a:rPr lang="et-EE" sz="1400" dirty="0" smtClean="0"/>
              <a:t>Kemikaali-</a:t>
            </a:r>
            <a:br>
              <a:rPr lang="et-EE" sz="1400" dirty="0" smtClean="0"/>
            </a:br>
            <a:r>
              <a:rPr lang="et-EE" sz="1400" dirty="0" smtClean="0"/>
              <a:t>anum</a:t>
            </a:r>
            <a:endParaRPr lang="et-EE" sz="1400" dirty="0"/>
          </a:p>
        </p:txBody>
      </p:sp>
      <p:cxnSp>
        <p:nvCxnSpPr>
          <p:cNvPr id="40" name="Straight Arrow Connector 39"/>
          <p:cNvCxnSpPr/>
          <p:nvPr/>
        </p:nvCxnSpPr>
        <p:spPr>
          <a:xfrm flipV="1">
            <a:off x="5143504" y="2357430"/>
            <a:ext cx="1276360" cy="1152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995133" y="2857496"/>
            <a:ext cx="1291379" cy="307777"/>
          </a:xfrm>
          <a:prstGeom prst="rect">
            <a:avLst/>
          </a:prstGeom>
          <a:noFill/>
        </p:spPr>
        <p:txBody>
          <a:bodyPr wrap="none" rtlCol="0">
            <a:spAutoFit/>
          </a:bodyPr>
          <a:lstStyle/>
          <a:p>
            <a:r>
              <a:rPr lang="et-EE" sz="1400" dirty="0" smtClean="0"/>
              <a:t>Inventariraport</a:t>
            </a:r>
            <a:endParaRPr lang="et-EE" sz="1400" dirty="0"/>
          </a:p>
        </p:txBody>
      </p:sp>
      <p:sp>
        <p:nvSpPr>
          <p:cNvPr id="47" name="TextBox 46"/>
          <p:cNvSpPr txBox="1"/>
          <p:nvPr/>
        </p:nvSpPr>
        <p:spPr>
          <a:xfrm>
            <a:off x="6134188" y="2500306"/>
            <a:ext cx="938142" cy="523220"/>
          </a:xfrm>
          <a:prstGeom prst="rect">
            <a:avLst/>
          </a:prstGeom>
          <a:noFill/>
        </p:spPr>
        <p:txBody>
          <a:bodyPr wrap="none" rtlCol="0">
            <a:spAutoFit/>
          </a:bodyPr>
          <a:lstStyle/>
          <a:p>
            <a:r>
              <a:rPr lang="et-EE" sz="1400" dirty="0" smtClean="0"/>
              <a:t>Kemikaali-</a:t>
            </a:r>
            <a:br>
              <a:rPr lang="et-EE" sz="1400" dirty="0" smtClean="0"/>
            </a:br>
            <a:r>
              <a:rPr lang="et-EE" sz="1400" dirty="0" smtClean="0"/>
              <a:t>anum</a:t>
            </a:r>
            <a:endParaRPr lang="et-EE" sz="1400" dirty="0"/>
          </a:p>
        </p:txBody>
      </p:sp>
      <p:cxnSp>
        <p:nvCxnSpPr>
          <p:cNvPr id="48" name="Straight Arrow Connector 47"/>
          <p:cNvCxnSpPr>
            <a:endCxn id="4" idx="6"/>
          </p:cNvCxnSpPr>
          <p:nvPr/>
        </p:nvCxnSpPr>
        <p:spPr>
          <a:xfrm rot="10800000" flipV="1">
            <a:off x="5357818" y="2357429"/>
            <a:ext cx="2143140" cy="15359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281017" y="3121223"/>
            <a:ext cx="1575560" cy="307777"/>
          </a:xfrm>
          <a:prstGeom prst="rect">
            <a:avLst/>
          </a:prstGeom>
          <a:noFill/>
        </p:spPr>
        <p:txBody>
          <a:bodyPr wrap="none" rtlCol="0">
            <a:spAutoFit/>
          </a:bodyPr>
          <a:lstStyle/>
          <a:p>
            <a:r>
              <a:rPr lang="et-EE" sz="1400" dirty="0" smtClean="0"/>
              <a:t>Inventarimuutused</a:t>
            </a:r>
            <a:endParaRPr lang="et-EE" sz="1400" dirty="0"/>
          </a:p>
        </p:txBody>
      </p:sp>
      <p:cxnSp>
        <p:nvCxnSpPr>
          <p:cNvPr id="55" name="Straight Arrow Connector 54"/>
          <p:cNvCxnSpPr/>
          <p:nvPr/>
        </p:nvCxnSpPr>
        <p:spPr>
          <a:xfrm>
            <a:off x="5286380" y="4143380"/>
            <a:ext cx="1285884" cy="1143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000760" y="4357694"/>
            <a:ext cx="1622624" cy="523220"/>
          </a:xfrm>
          <a:prstGeom prst="rect">
            <a:avLst/>
          </a:prstGeom>
          <a:noFill/>
        </p:spPr>
        <p:txBody>
          <a:bodyPr wrap="none" rtlCol="0">
            <a:spAutoFit/>
          </a:bodyPr>
          <a:lstStyle/>
          <a:p>
            <a:r>
              <a:rPr lang="et-EE" sz="1400" dirty="0" smtClean="0"/>
              <a:t>Koolitussertifikaadi </a:t>
            </a:r>
            <a:br>
              <a:rPr lang="et-EE" sz="1400" dirty="0" smtClean="0"/>
            </a:br>
            <a:r>
              <a:rPr lang="et-EE" sz="1400" dirty="0" smtClean="0"/>
              <a:t>päring</a:t>
            </a:r>
            <a:endParaRPr lang="et-EE" sz="1400" dirty="0"/>
          </a:p>
        </p:txBody>
      </p:sp>
      <p:cxnSp>
        <p:nvCxnSpPr>
          <p:cNvPr id="61" name="Straight Arrow Connector 60"/>
          <p:cNvCxnSpPr>
            <a:stCxn id="10" idx="1"/>
            <a:endCxn id="4" idx="5"/>
          </p:cNvCxnSpPr>
          <p:nvPr/>
        </p:nvCxnSpPr>
        <p:spPr>
          <a:xfrm rot="10800000">
            <a:off x="5075348" y="4322720"/>
            <a:ext cx="1425478" cy="1320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214942" y="4977482"/>
            <a:ext cx="917302" cy="523220"/>
          </a:xfrm>
          <a:prstGeom prst="rect">
            <a:avLst/>
          </a:prstGeom>
          <a:noFill/>
        </p:spPr>
        <p:txBody>
          <a:bodyPr wrap="none" rtlCol="0">
            <a:spAutoFit/>
          </a:bodyPr>
          <a:lstStyle/>
          <a:p>
            <a:r>
              <a:rPr lang="et-EE" sz="1400" dirty="0" smtClean="0"/>
              <a:t>Koolitus-</a:t>
            </a:r>
          </a:p>
          <a:p>
            <a:r>
              <a:rPr lang="et-EE" sz="1400" dirty="0" smtClean="0"/>
              <a:t>sertifikaat</a:t>
            </a:r>
            <a:endParaRPr lang="et-EE" sz="1400" dirty="0"/>
          </a:p>
        </p:txBody>
      </p:sp>
      <p:cxnSp>
        <p:nvCxnSpPr>
          <p:cNvPr id="69" name="Straight Arrow Connector 68"/>
          <p:cNvCxnSpPr>
            <a:stCxn id="8" idx="3"/>
          </p:cNvCxnSpPr>
          <p:nvPr/>
        </p:nvCxnSpPr>
        <p:spPr>
          <a:xfrm flipV="1">
            <a:off x="2714612" y="4429132"/>
            <a:ext cx="1214446" cy="1178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350218" y="5643578"/>
            <a:ext cx="864724" cy="307777"/>
          </a:xfrm>
          <a:prstGeom prst="rect">
            <a:avLst/>
          </a:prstGeom>
          <a:noFill/>
        </p:spPr>
        <p:txBody>
          <a:bodyPr wrap="none" rtlCol="0">
            <a:spAutoFit/>
          </a:bodyPr>
          <a:lstStyle/>
          <a:p>
            <a:r>
              <a:rPr lang="et-EE" sz="1400" dirty="0" smtClean="0"/>
              <a:t>Ribakood</a:t>
            </a:r>
            <a:endParaRPr lang="et-EE" sz="1400" dirty="0"/>
          </a:p>
        </p:txBody>
      </p:sp>
      <p:cxnSp>
        <p:nvCxnSpPr>
          <p:cNvPr id="73" name="Straight Arrow Connector 72"/>
          <p:cNvCxnSpPr/>
          <p:nvPr/>
        </p:nvCxnSpPr>
        <p:spPr>
          <a:xfrm rot="5400000" flipH="1" flipV="1">
            <a:off x="3644100" y="5285594"/>
            <a:ext cx="15716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10800000" flipV="1">
            <a:off x="2214546" y="4143380"/>
            <a:ext cx="1285884" cy="1214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928926" y="5190666"/>
            <a:ext cx="1108060" cy="738664"/>
          </a:xfrm>
          <a:prstGeom prst="rect">
            <a:avLst/>
          </a:prstGeom>
          <a:noFill/>
        </p:spPr>
        <p:txBody>
          <a:bodyPr wrap="none" rtlCol="0">
            <a:spAutoFit/>
          </a:bodyPr>
          <a:lstStyle/>
          <a:p>
            <a:r>
              <a:rPr lang="et-EE" sz="1400" dirty="0" smtClean="0"/>
              <a:t>Kemikaalide </a:t>
            </a:r>
            <a:br>
              <a:rPr lang="et-EE" sz="1400" dirty="0" smtClean="0"/>
            </a:br>
            <a:r>
              <a:rPr lang="et-EE" sz="1400" dirty="0" smtClean="0"/>
              <a:t>kasutuse </a:t>
            </a:r>
            <a:br>
              <a:rPr lang="et-EE" sz="1400" dirty="0" smtClean="0"/>
            </a:br>
            <a:r>
              <a:rPr lang="et-EE" sz="1400" dirty="0" smtClean="0"/>
              <a:t>päring</a:t>
            </a:r>
            <a:endParaRPr lang="et-EE" sz="1400" dirty="0"/>
          </a:p>
        </p:txBody>
      </p:sp>
      <p:sp>
        <p:nvSpPr>
          <p:cNvPr id="83" name="TextBox 82"/>
          <p:cNvSpPr txBox="1"/>
          <p:nvPr/>
        </p:nvSpPr>
        <p:spPr>
          <a:xfrm>
            <a:off x="2106618" y="4286256"/>
            <a:ext cx="1108060" cy="738664"/>
          </a:xfrm>
          <a:prstGeom prst="rect">
            <a:avLst/>
          </a:prstGeom>
          <a:noFill/>
        </p:spPr>
        <p:txBody>
          <a:bodyPr wrap="none" rtlCol="0">
            <a:spAutoFit/>
          </a:bodyPr>
          <a:lstStyle/>
          <a:p>
            <a:r>
              <a:rPr lang="et-EE" sz="1400" dirty="0" smtClean="0"/>
              <a:t>Kemikaalide </a:t>
            </a:r>
            <a:br>
              <a:rPr lang="et-EE" sz="1400" dirty="0" smtClean="0"/>
            </a:br>
            <a:r>
              <a:rPr lang="et-EE" sz="1400" dirty="0" smtClean="0"/>
              <a:t>kasutuse</a:t>
            </a:r>
          </a:p>
          <a:p>
            <a:r>
              <a:rPr lang="et-EE" sz="1400" dirty="0" smtClean="0"/>
              <a:t>raport</a:t>
            </a:r>
            <a:endParaRPr lang="et-EE"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4. Äriline kontekst</a:t>
            </a:r>
            <a:endParaRPr lang="et-EE"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t-EE" dirty="0" smtClean="0"/>
              <a:t>Peamised osalised</a:t>
            </a:r>
          </a:p>
          <a:p>
            <a:pPr marL="914400" lvl="1" indent="-514350">
              <a:buFontTx/>
              <a:buChar char="-"/>
            </a:pPr>
            <a:r>
              <a:rPr lang="et-EE" dirty="0" smtClean="0"/>
              <a:t>Osaliste huvid: tööviljakus, kulude kokkuhoid, automatiseerimine, uued võimalused, seadustega kooskõlastamine, parem kasutatavus</a:t>
            </a:r>
          </a:p>
          <a:p>
            <a:pPr marL="514350" indent="-514350">
              <a:buAutoNum type="arabicPeriod"/>
            </a:pPr>
            <a:r>
              <a:rPr lang="et-EE" dirty="0" smtClean="0"/>
              <a:t>Projekti prioriteedid</a:t>
            </a:r>
          </a:p>
          <a:p>
            <a:pPr marL="914400" lvl="1" indent="-514350">
              <a:buFontTx/>
              <a:buChar char="-"/>
            </a:pPr>
            <a:r>
              <a:rPr lang="et-EE" dirty="0" smtClean="0"/>
              <a:t>Kiviat’i diagramm</a:t>
            </a:r>
          </a:p>
          <a:p>
            <a:pPr marL="514350" indent="-514350">
              <a:buAutoNum type="arabicPeriod"/>
            </a:pPr>
            <a:r>
              <a:rPr lang="et-EE" dirty="0" smtClean="0"/>
              <a:t>Tegutsemiskeskkond</a:t>
            </a:r>
          </a:p>
          <a:p>
            <a:pPr marL="914400" lvl="1" indent="-514350">
              <a:buFontTx/>
              <a:buChar char="-"/>
            </a:pPr>
            <a:r>
              <a:rPr lang="et-EE" dirty="0" smtClean="0"/>
              <a:t>Nõuded kättesaadavusele, jõudlusele, töökindlusele</a:t>
            </a:r>
          </a:p>
          <a:p>
            <a:pPr marL="914400" lvl="1" indent="-514350">
              <a:buFontTx/>
              <a:buChar char="-"/>
            </a:pPr>
            <a:r>
              <a:rPr lang="et-EE" dirty="0" smtClean="0"/>
              <a:t>24/7 internetirakendusele hoopis teised nõuded kui kontoris aeg-ajalt kasutatavale rakendusele</a:t>
            </a:r>
          </a:p>
          <a:p>
            <a:pPr lvl="1">
              <a:buFontTx/>
              <a:buChar char="-"/>
            </a:pPr>
            <a:endParaRPr lang="et-EE" dirty="0" smtClean="0"/>
          </a:p>
          <a:p>
            <a:pPr lvl="1">
              <a:buFontTx/>
              <a:buChar char="-"/>
            </a:pP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Kokkuvõte</a:t>
            </a:r>
            <a:endParaRPr lang="et-EE" dirty="0"/>
          </a:p>
        </p:txBody>
      </p:sp>
      <p:pic>
        <p:nvPicPr>
          <p:cNvPr id="4" name="Content Placeholder 3" descr="arrival.jpg"/>
          <p:cNvPicPr>
            <a:picLocks noGrp="1" noChangeAspect="1"/>
          </p:cNvPicPr>
          <p:nvPr>
            <p:ph idx="1"/>
          </p:nvPr>
        </p:nvPicPr>
        <p:blipFill>
          <a:blip r:embed="rId2" cstate="print"/>
          <a:stretch>
            <a:fillRect/>
          </a:stretch>
        </p:blipFill>
        <p:spPr>
          <a:xfrm>
            <a:off x="3286116" y="4714875"/>
            <a:ext cx="2857500" cy="2143125"/>
          </a:xfrm>
        </p:spPr>
      </p:pic>
      <p:sp>
        <p:nvSpPr>
          <p:cNvPr id="5" name="Content Placeholder 2"/>
          <p:cNvSpPr txBox="1">
            <a:spLocks/>
          </p:cNvSpPr>
          <p:nvPr/>
        </p:nvSpPr>
        <p:spPr>
          <a:xfrm>
            <a:off x="457200" y="1600201"/>
            <a:ext cx="8229600" cy="290037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Täpsem ennustatavus -&gt; edukas projekt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Täpsemad nõuded -&gt; täpsem ennustatavus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Tegelike asjaosaliste sisend -&gt; täpsemad nõuded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t-E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t-E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ric_map.jpg"/>
          <p:cNvPicPr>
            <a:picLocks noChangeAspect="1"/>
          </p:cNvPicPr>
          <p:nvPr/>
        </p:nvPicPr>
        <p:blipFill>
          <a:blip r:embed="rId3" cstate="print"/>
          <a:stretch>
            <a:fillRect/>
          </a:stretch>
        </p:blipFill>
        <p:spPr>
          <a:xfrm>
            <a:off x="61132" y="102236"/>
            <a:ext cx="9040611" cy="66483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Nõuete olemus</a:t>
            </a:r>
            <a:endParaRPr lang="et-EE" dirty="0"/>
          </a:p>
        </p:txBody>
      </p:sp>
      <p:sp>
        <p:nvSpPr>
          <p:cNvPr id="3" name="Content Placeholder 2"/>
          <p:cNvSpPr>
            <a:spLocks noGrp="1"/>
          </p:cNvSpPr>
          <p:nvPr>
            <p:ph idx="1"/>
          </p:nvPr>
        </p:nvSpPr>
        <p:spPr>
          <a:xfrm>
            <a:off x="457200" y="1600200"/>
            <a:ext cx="8229600" cy="4972071"/>
          </a:xfrm>
        </p:spPr>
        <p:txBody>
          <a:bodyPr>
            <a:normAutofit fontScale="92500" lnSpcReduction="10000"/>
          </a:bodyPr>
          <a:lstStyle/>
          <a:p>
            <a:r>
              <a:rPr lang="et-EE" dirty="0" smtClean="0"/>
              <a:t>“Nõuded” tähendavad erinevatele inimestele erinevaid asju</a:t>
            </a:r>
          </a:p>
          <a:p>
            <a:endParaRPr lang="et-EE" dirty="0"/>
          </a:p>
          <a:p>
            <a:endParaRPr lang="et-EE" dirty="0" smtClean="0"/>
          </a:p>
          <a:p>
            <a:endParaRPr lang="et-EE" dirty="0"/>
          </a:p>
          <a:p>
            <a:endParaRPr lang="et-EE" dirty="0" smtClean="0"/>
          </a:p>
          <a:p>
            <a:endParaRPr lang="et-EE" dirty="0"/>
          </a:p>
          <a:p>
            <a:r>
              <a:rPr lang="et-EE" dirty="0" smtClean="0"/>
              <a:t>Vahepeal veel terve spekter võimalusi</a:t>
            </a:r>
          </a:p>
          <a:p>
            <a:r>
              <a:rPr lang="et-EE" dirty="0" smtClean="0"/>
              <a:t>Ärge kunagi eeldage, et vastaspoolel on sama definitsioon</a:t>
            </a:r>
          </a:p>
        </p:txBody>
      </p:sp>
      <p:graphicFrame>
        <p:nvGraphicFramePr>
          <p:cNvPr id="4" name="Table 3"/>
          <p:cNvGraphicFramePr>
            <a:graphicFrameLocks noGrp="1"/>
          </p:cNvGraphicFramePr>
          <p:nvPr/>
        </p:nvGraphicFramePr>
        <p:xfrm>
          <a:off x="1357290" y="2510580"/>
          <a:ext cx="6096000" cy="2468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t-EE" sz="2400" dirty="0" smtClean="0"/>
                        <a:t>Kasutaja jaoks on see...</a:t>
                      </a:r>
                      <a:endParaRPr lang="et-EE" sz="2400" dirty="0"/>
                    </a:p>
                  </a:txBody>
                  <a:tcPr/>
                </a:tc>
                <a:tc>
                  <a:txBody>
                    <a:bodyPr/>
                    <a:lstStyle/>
                    <a:p>
                      <a:r>
                        <a:rPr lang="et-EE" sz="2400" dirty="0" smtClean="0"/>
                        <a:t>Arendaja jaoks on see...</a:t>
                      </a:r>
                      <a:endParaRPr lang="et-EE" sz="2400" dirty="0"/>
                    </a:p>
                  </a:txBody>
                  <a:tcPr/>
                </a:tc>
              </a:tr>
              <a:tr h="370840">
                <a:tc>
                  <a:txBody>
                    <a:bodyPr/>
                    <a:lstStyle/>
                    <a:p>
                      <a:r>
                        <a:rPr lang="et-EE" sz="2400" dirty="0" smtClean="0"/>
                        <a:t>Nõuded</a:t>
                      </a:r>
                      <a:endParaRPr lang="et-EE" sz="2400" dirty="0"/>
                    </a:p>
                  </a:txBody>
                  <a:tcPr/>
                </a:tc>
                <a:tc>
                  <a:txBody>
                    <a:bodyPr/>
                    <a:lstStyle/>
                    <a:p>
                      <a:r>
                        <a:rPr lang="et-EE" sz="2400" dirty="0" smtClean="0"/>
                        <a:t>Kõrgtaseme tootekontseptsioon</a:t>
                      </a:r>
                      <a:endParaRPr lang="et-EE" sz="2400" dirty="0"/>
                    </a:p>
                  </a:txBody>
                  <a:tcPr/>
                </a:tc>
              </a:tr>
              <a:tr h="370840">
                <a:tc>
                  <a:txBody>
                    <a:bodyPr/>
                    <a:lstStyle/>
                    <a:p>
                      <a:r>
                        <a:rPr lang="et-EE" sz="2400" dirty="0" smtClean="0"/>
                        <a:t>Detailne kasutajaliidese disain</a:t>
                      </a:r>
                      <a:endParaRPr lang="et-EE" sz="2400" dirty="0"/>
                    </a:p>
                  </a:txBody>
                  <a:tcPr/>
                </a:tc>
                <a:tc>
                  <a:txBody>
                    <a:bodyPr/>
                    <a:lstStyle/>
                    <a:p>
                      <a:r>
                        <a:rPr lang="et-EE" sz="2400" dirty="0" smtClean="0"/>
                        <a:t>Nõuded</a:t>
                      </a:r>
                      <a:endParaRPr lang="et-EE"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306"/>
            <a:ext cx="8229600" cy="2286008"/>
          </a:xfrm>
        </p:spPr>
        <p:txBody>
          <a:bodyPr>
            <a:normAutofit/>
          </a:bodyPr>
          <a:lstStyle/>
          <a:p>
            <a:r>
              <a:rPr lang="et-EE" dirty="0" smtClean="0"/>
              <a:t>Näide: </a:t>
            </a:r>
            <a:br>
              <a:rPr lang="et-EE" dirty="0" smtClean="0"/>
            </a:br>
            <a:r>
              <a:rPr lang="et-EE" dirty="0" smtClean="0"/>
              <a:t>personaliosakond vs arendajad</a:t>
            </a:r>
            <a:endParaRPr lang="et-E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t-EE" smtClean="0"/>
              <a:t>Nõuded</a:t>
            </a:r>
          </a:p>
        </p:txBody>
      </p:sp>
      <p:sp>
        <p:nvSpPr>
          <p:cNvPr id="3" name="Content Placeholder 2"/>
          <p:cNvSpPr>
            <a:spLocks noGrp="1"/>
          </p:cNvSpPr>
          <p:nvPr>
            <p:ph idx="1"/>
          </p:nvPr>
        </p:nvSpPr>
        <p:spPr>
          <a:xfrm>
            <a:off x="457200" y="1303338"/>
            <a:ext cx="8229600" cy="4697412"/>
          </a:xfrm>
        </p:spPr>
        <p:txBody>
          <a:bodyPr rtlCol="0">
            <a:normAutofit fontScale="85000" lnSpcReduction="20000"/>
          </a:bodyPr>
          <a:lstStyle/>
          <a:p>
            <a:pPr fontAlgn="auto">
              <a:spcAft>
                <a:spcPts val="0"/>
              </a:spcAft>
              <a:buFont typeface="Arial" pitchFamily="34" charset="0"/>
              <a:buChar char="•"/>
              <a:defRPr/>
            </a:pPr>
            <a:r>
              <a:rPr lang="et-EE" dirty="0" smtClean="0"/>
              <a:t>Milleks meile nõuded?</a:t>
            </a:r>
          </a:p>
          <a:p>
            <a:pPr lvl="1" fontAlgn="auto">
              <a:spcAft>
                <a:spcPts val="0"/>
              </a:spcAft>
              <a:buFont typeface="Arial" pitchFamily="34" charset="0"/>
              <a:buChar char="–"/>
              <a:defRPr/>
            </a:pPr>
            <a:r>
              <a:rPr lang="et-EE" dirty="0" smtClean="0"/>
              <a:t>Kui me ei tea, mis on meie vajadused, siis me ei tea, millal me valmis oleme                                                 </a:t>
            </a:r>
          </a:p>
          <a:p>
            <a:pPr lvl="1" fontAlgn="auto">
              <a:spcAft>
                <a:spcPts val="0"/>
              </a:spcAft>
              <a:buFont typeface="Arial" pitchFamily="34" charset="0"/>
              <a:buChar char="–"/>
              <a:defRPr/>
            </a:pPr>
            <a:r>
              <a:rPr lang="et-EE" dirty="0" smtClean="0"/>
              <a:t>Täpsemad nõuded -&gt; projekti tähtaja parem ennustatavus </a:t>
            </a:r>
            <a:br>
              <a:rPr lang="et-EE" dirty="0" smtClean="0"/>
            </a:br>
            <a:r>
              <a:rPr lang="et-EE" dirty="0" smtClean="0"/>
              <a:t>-&gt; $$</a:t>
            </a:r>
          </a:p>
          <a:p>
            <a:pPr fontAlgn="auto">
              <a:spcAft>
                <a:spcPts val="0"/>
              </a:spcAft>
              <a:buFont typeface="Arial" pitchFamily="34" charset="0"/>
              <a:buChar char="•"/>
              <a:defRPr/>
            </a:pPr>
            <a:r>
              <a:rPr lang="et-EE" dirty="0" smtClean="0"/>
              <a:t>3 nõuete taset</a:t>
            </a:r>
          </a:p>
          <a:p>
            <a:pPr lvl="1" fontAlgn="auto">
              <a:spcAft>
                <a:spcPts val="0"/>
              </a:spcAft>
              <a:buFont typeface="Arial" pitchFamily="34" charset="0"/>
              <a:buChar char="–"/>
              <a:defRPr/>
            </a:pPr>
            <a:r>
              <a:rPr lang="et-EE" dirty="0" smtClean="0"/>
              <a:t>Ärilised</a:t>
            </a:r>
          </a:p>
          <a:p>
            <a:pPr lvl="2" fontAlgn="auto">
              <a:spcAft>
                <a:spcPts val="0"/>
              </a:spcAft>
              <a:buFont typeface="Arial" pitchFamily="34" charset="0"/>
              <a:buChar char="•"/>
              <a:defRPr/>
            </a:pPr>
            <a:r>
              <a:rPr lang="et-EE" dirty="0" smtClean="0"/>
              <a:t>Rahuldavad ärilisi vajadusi (vt eespool)</a:t>
            </a:r>
          </a:p>
          <a:p>
            <a:pPr lvl="1" fontAlgn="auto">
              <a:spcAft>
                <a:spcPts val="0"/>
              </a:spcAft>
              <a:buFont typeface="Arial" pitchFamily="34" charset="0"/>
              <a:buChar char="–"/>
              <a:defRPr/>
            </a:pPr>
            <a:r>
              <a:rPr lang="et-EE" dirty="0" smtClean="0"/>
              <a:t>Kasutajanõuded</a:t>
            </a:r>
          </a:p>
          <a:p>
            <a:pPr lvl="2" fontAlgn="auto">
              <a:spcAft>
                <a:spcPts val="0"/>
              </a:spcAft>
              <a:buFont typeface="Arial" pitchFamily="34" charset="0"/>
              <a:buChar char="•"/>
              <a:defRPr/>
            </a:pPr>
            <a:r>
              <a:rPr lang="et-EE" dirty="0" smtClean="0"/>
              <a:t>Kirjeldavad, mida peab kasutaja saama produktiga teha</a:t>
            </a:r>
          </a:p>
          <a:p>
            <a:pPr lvl="1" fontAlgn="auto">
              <a:spcAft>
                <a:spcPts val="0"/>
              </a:spcAft>
              <a:buFont typeface="Arial" pitchFamily="34" charset="0"/>
              <a:buChar char="–"/>
              <a:defRPr/>
            </a:pPr>
            <a:r>
              <a:rPr lang="et-EE" dirty="0" smtClean="0"/>
              <a:t>Funktsionaalsed</a:t>
            </a:r>
          </a:p>
          <a:p>
            <a:pPr lvl="2" fontAlgn="auto">
              <a:spcAft>
                <a:spcPts val="0"/>
              </a:spcAft>
              <a:buFont typeface="Arial" pitchFamily="34" charset="0"/>
              <a:buChar char="•"/>
              <a:defRPr/>
            </a:pPr>
            <a:r>
              <a:rPr lang="et-EE" dirty="0" smtClean="0"/>
              <a:t>Süsteemi kirjeldus erinevates tingimustes</a:t>
            </a:r>
          </a:p>
          <a:p>
            <a:pPr fontAlgn="auto">
              <a:spcAft>
                <a:spcPts val="0"/>
              </a:spcAft>
              <a:buFont typeface="Arial" pitchFamily="34" charset="0"/>
              <a:buChar char="•"/>
              <a:defRPr/>
            </a:pPr>
            <a:r>
              <a:rPr lang="et-EE" dirty="0" smtClean="0"/>
              <a:t>Kõik peavad olema kirjeldatud!</a:t>
            </a:r>
          </a:p>
          <a:p>
            <a:pPr lvl="1" fontAlgn="auto">
              <a:spcAft>
                <a:spcPts val="0"/>
              </a:spcAft>
              <a:buFont typeface="Arial" pitchFamily="34" charset="0"/>
              <a:buChar char="–"/>
              <a:defRPr/>
            </a:pPr>
            <a:endParaRPr lang="et-E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Ärivajadused</a:t>
            </a:r>
            <a:endParaRPr lang="et-EE" dirty="0"/>
          </a:p>
        </p:txBody>
      </p:sp>
      <p:sp>
        <p:nvSpPr>
          <p:cNvPr id="3" name="Content Placeholder 2"/>
          <p:cNvSpPr>
            <a:spLocks noGrp="1"/>
          </p:cNvSpPr>
          <p:nvPr>
            <p:ph idx="1"/>
          </p:nvPr>
        </p:nvSpPr>
        <p:spPr/>
        <p:txBody>
          <a:bodyPr>
            <a:normAutofit fontScale="77500" lnSpcReduction="20000"/>
          </a:bodyPr>
          <a:lstStyle/>
          <a:p>
            <a:r>
              <a:rPr lang="et-EE" dirty="0" smtClean="0"/>
              <a:t>Organisatsiooni või kliendi kõrgtaseme vajadused</a:t>
            </a:r>
          </a:p>
          <a:p>
            <a:r>
              <a:rPr lang="et-EE" dirty="0" smtClean="0"/>
              <a:t>Võimalikud allikad</a:t>
            </a:r>
          </a:p>
          <a:p>
            <a:pPr lvl="1"/>
            <a:r>
              <a:rPr lang="et-EE" dirty="0" smtClean="0"/>
              <a:t>Projekti sponsor</a:t>
            </a:r>
          </a:p>
          <a:p>
            <a:pPr lvl="1"/>
            <a:r>
              <a:rPr lang="et-EE" dirty="0" smtClean="0"/>
              <a:t>Lõppkasutajate organisatsiooni juht</a:t>
            </a:r>
          </a:p>
          <a:p>
            <a:pPr lvl="1"/>
            <a:r>
              <a:rPr lang="et-EE" dirty="0" smtClean="0"/>
              <a:t>“Visionäär”</a:t>
            </a:r>
          </a:p>
          <a:p>
            <a:pPr lvl="1"/>
            <a:r>
              <a:rPr lang="et-EE" dirty="0" smtClean="0"/>
              <a:t>Turundus</a:t>
            </a:r>
          </a:p>
          <a:p>
            <a:r>
              <a:rPr lang="et-EE" dirty="0" smtClean="0"/>
              <a:t>Hea panna kirja skoobidokumenti</a:t>
            </a:r>
          </a:p>
          <a:p>
            <a:r>
              <a:rPr lang="et-EE" dirty="0" smtClean="0"/>
              <a:t>Tekstiredaktori näide: “tekstiredaktor peab laskma kasutajatel efektiivselt kirjavigu parandada”</a:t>
            </a:r>
          </a:p>
          <a:p>
            <a:r>
              <a:rPr lang="et-EE" dirty="0" smtClean="0"/>
              <a:t>Valmis olla võimalikeks tellijapoolseteks sisekonfliktideks</a:t>
            </a:r>
          </a:p>
          <a:p>
            <a:pPr lvl="1"/>
            <a:r>
              <a:rPr lang="et-EE" dirty="0" smtClean="0"/>
              <a:t>Sponsori huvide identifitseerimine kriitilise tähtsusega</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flipV="1">
            <a:off x="142844" y="4286256"/>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214282" y="2000240"/>
            <a:ext cx="8501122" cy="7143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4" name="Oval 3"/>
          <p:cNvSpPr/>
          <p:nvPr/>
        </p:nvSpPr>
        <p:spPr>
          <a:xfrm>
            <a:off x="571472" y="428604"/>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Äri-vajadused</a:t>
            </a:r>
            <a:endParaRPr lang="et-EE" dirty="0"/>
          </a:p>
        </p:txBody>
      </p:sp>
      <p:sp>
        <p:nvSpPr>
          <p:cNvPr id="5" name="Rectangle 4"/>
          <p:cNvSpPr/>
          <p:nvPr/>
        </p:nvSpPr>
        <p:spPr>
          <a:xfrm>
            <a:off x="285720" y="1857364"/>
            <a:ext cx="250033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t-EE" dirty="0" smtClean="0"/>
              <a:t>Projekti visioon ja skoop</a:t>
            </a:r>
            <a:endParaRPr lang="et-EE" dirty="0"/>
          </a:p>
        </p:txBody>
      </p:sp>
      <p:cxnSp>
        <p:nvCxnSpPr>
          <p:cNvPr id="18" name="Straight Arrow Connector 17"/>
          <p:cNvCxnSpPr>
            <a:stCxn id="4" idx="4"/>
            <a:endCxn id="5" idx="0"/>
          </p:cNvCxnSpPr>
          <p:nvPr/>
        </p:nvCxnSpPr>
        <p:spPr>
          <a:xfrm rot="16200000" flipH="1">
            <a:off x="1250133" y="1571612"/>
            <a:ext cx="428628"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678761" y="3321843"/>
            <a:ext cx="5929354" cy="158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2500298" y="357166"/>
            <a:ext cx="1754455" cy="646331"/>
          </a:xfrm>
          <a:prstGeom prst="rect">
            <a:avLst/>
          </a:prstGeom>
          <a:noFill/>
        </p:spPr>
        <p:txBody>
          <a:bodyPr wrap="none" rtlCol="0">
            <a:spAutoFit/>
          </a:bodyPr>
          <a:lstStyle/>
          <a:p>
            <a:r>
              <a:rPr lang="et-EE" dirty="0" smtClean="0"/>
              <a:t>Funktsionaalsed </a:t>
            </a:r>
            <a:br>
              <a:rPr lang="et-EE" dirty="0" smtClean="0"/>
            </a:br>
            <a:r>
              <a:rPr lang="et-EE" dirty="0" smtClean="0"/>
              <a:t>sisendid</a:t>
            </a:r>
            <a:endParaRPr lang="et-EE" dirty="0"/>
          </a:p>
        </p:txBody>
      </p:sp>
      <p:sp>
        <p:nvSpPr>
          <p:cNvPr id="68" name="TextBox 67"/>
          <p:cNvSpPr txBox="1"/>
          <p:nvPr/>
        </p:nvSpPr>
        <p:spPr>
          <a:xfrm>
            <a:off x="5013584" y="357166"/>
            <a:ext cx="2177840" cy="646331"/>
          </a:xfrm>
          <a:prstGeom prst="rect">
            <a:avLst/>
          </a:prstGeom>
          <a:noFill/>
        </p:spPr>
        <p:txBody>
          <a:bodyPr wrap="none" rtlCol="0">
            <a:spAutoFit/>
          </a:bodyPr>
          <a:lstStyle/>
          <a:p>
            <a:r>
              <a:rPr lang="et-EE" dirty="0" smtClean="0"/>
              <a:t>Mittefunktsionaalsed</a:t>
            </a:r>
            <a:br>
              <a:rPr lang="et-EE" dirty="0" smtClean="0"/>
            </a:br>
            <a:r>
              <a:rPr lang="et-EE" dirty="0" smtClean="0"/>
              <a:t>sisendid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8984</TotalTime>
  <Words>1372</Words>
  <Application>Microsoft Office PowerPoint</Application>
  <PresentationFormat>On-screen Show (4:3)</PresentationFormat>
  <Paragraphs>295</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Vajadused ja nõuded</vt:lpstr>
      <vt:lpstr>Slide 2</vt:lpstr>
      <vt:lpstr>Slide 3</vt:lpstr>
      <vt:lpstr>Slide 4</vt:lpstr>
      <vt:lpstr>Nõuete olemus</vt:lpstr>
      <vt:lpstr>Näide:  personaliosakond vs arendajad</vt:lpstr>
      <vt:lpstr>Nõuded</vt:lpstr>
      <vt:lpstr>Ärivajadused</vt:lpstr>
      <vt:lpstr>Slide 9</vt:lpstr>
      <vt:lpstr>Kasutajanõuded</vt:lpstr>
      <vt:lpstr>Ärireeglid</vt:lpstr>
      <vt:lpstr>Slide 12</vt:lpstr>
      <vt:lpstr>Süsteemi nõuded</vt:lpstr>
      <vt:lpstr>Kvaliteedinõuded</vt:lpstr>
      <vt:lpstr>Funktsionaalsed nõuded</vt:lpstr>
      <vt:lpstr>Slide 16</vt:lpstr>
      <vt:lpstr>Liidesed ja kitsendused</vt:lpstr>
      <vt:lpstr>Slide 18</vt:lpstr>
      <vt:lpstr>Slide 19</vt:lpstr>
      <vt:lpstr>Nõuetest üldiselt</vt:lpstr>
      <vt:lpstr>Nõuete kogumine</vt:lpstr>
      <vt:lpstr>Nõuete kogumine 2</vt:lpstr>
      <vt:lpstr>Esimene nõuete lõks</vt:lpstr>
      <vt:lpstr>Teine nõuete lõks</vt:lpstr>
      <vt:lpstr>Nõuete haldamine</vt:lpstr>
      <vt:lpstr>Projekti visioon</vt:lpstr>
      <vt:lpstr>Visioonidokumendi struktuur</vt:lpstr>
      <vt:lpstr>1. Ärivajadused</vt:lpstr>
      <vt:lpstr>2. Lahenduse visioon</vt:lpstr>
      <vt:lpstr>3. Skoop ja piirangud</vt:lpstr>
      <vt:lpstr>Keemikud: kontekstidiagramm</vt:lpstr>
      <vt:lpstr>4. Äriline kontekst</vt:lpstr>
      <vt:lpstr>Kokkuvõte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targo</dc:creator>
  <cp:lastModifiedBy>targo</cp:lastModifiedBy>
  <cp:revision>184</cp:revision>
  <dcterms:created xsi:type="dcterms:W3CDTF">2009-02-27T12:49:07Z</dcterms:created>
  <dcterms:modified xsi:type="dcterms:W3CDTF">2010-03-19T10:09:45Z</dcterms:modified>
</cp:coreProperties>
</file>