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gif" ContentType="image/gif"/>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86" r:id="rId4"/>
    <p:sldId id="285" r:id="rId5"/>
    <p:sldId id="288" r:id="rId6"/>
    <p:sldId id="322" r:id="rId7"/>
    <p:sldId id="323" r:id="rId8"/>
    <p:sldId id="279" r:id="rId9"/>
    <p:sldId id="290" r:id="rId10"/>
    <p:sldId id="280" r:id="rId11"/>
    <p:sldId id="281" r:id="rId12"/>
    <p:sldId id="282" r:id="rId13"/>
    <p:sldId id="283" r:id="rId14"/>
    <p:sldId id="284" r:id="rId15"/>
    <p:sldId id="258" r:id="rId16"/>
    <p:sldId id="259" r:id="rId17"/>
    <p:sldId id="301" r:id="rId18"/>
    <p:sldId id="289" r:id="rId19"/>
    <p:sldId id="260" r:id="rId20"/>
    <p:sldId id="261" r:id="rId21"/>
    <p:sldId id="321" r:id="rId22"/>
    <p:sldId id="262" r:id="rId23"/>
    <p:sldId id="263" r:id="rId24"/>
    <p:sldId id="264" r:id="rId25"/>
    <p:sldId id="292" r:id="rId26"/>
    <p:sldId id="320" r:id="rId27"/>
    <p:sldId id="265" r:id="rId28"/>
    <p:sldId id="266" r:id="rId29"/>
    <p:sldId id="300" r:id="rId30"/>
    <p:sldId id="299" r:id="rId31"/>
    <p:sldId id="319" r:id="rId32"/>
    <p:sldId id="278" r:id="rId33"/>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948" autoAdjust="0"/>
  </p:normalViewPr>
  <p:slideViewPr>
    <p:cSldViewPr>
      <p:cViewPr varScale="1">
        <p:scale>
          <a:sx n="99" d="100"/>
          <a:sy n="99" d="100"/>
        </p:scale>
        <p:origin x="-196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447337-2DB9-4414-A46E-D6232879FEA0}" type="datetimeFigureOut">
              <a:rPr lang="et-EE" smtClean="0"/>
              <a:pPr/>
              <a:t>10.03.2010</a:t>
            </a:fld>
            <a:endParaRPr lang="et-E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852144-5D7F-4739-B1A5-954318CA4BBE}" type="slidenum">
              <a:rPr lang="et-EE" smtClean="0"/>
              <a:pPr/>
              <a:t>‹#›</a:t>
            </a:fld>
            <a:endParaRPr lang="et-E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Räägin teile kõigepealt ühe loo.</a:t>
            </a:r>
          </a:p>
          <a:p>
            <a:endParaRPr lang="et-EE" dirty="0" smtClean="0"/>
          </a:p>
          <a:p>
            <a:r>
              <a:rPr lang="et-EE" dirty="0" smtClean="0"/>
              <a:t>Juba antiikajal</a:t>
            </a:r>
            <a:r>
              <a:rPr lang="et-EE" baseline="0" dirty="0" smtClean="0"/>
              <a:t> tegid inimesed vaatlusi ümbritsevate protsesside kohta.</a:t>
            </a:r>
          </a:p>
          <a:p>
            <a:r>
              <a:rPr lang="et-EE" baseline="0" dirty="0" smtClean="0"/>
              <a:t>Taigent sai muuta leivaks, savi tellisteks, puid söeks, rasva seebiks.</a:t>
            </a:r>
          </a:p>
          <a:p>
            <a:r>
              <a:rPr lang="et-EE" baseline="0" dirty="0" smtClean="0"/>
              <a:t>Mõistagi tekkis neil ka küsimus, et miks ei saaks näiteks raud muutuda kullaks?</a:t>
            </a:r>
          </a:p>
          <a:p>
            <a:r>
              <a:rPr lang="et-EE" dirty="0" smtClean="0"/>
              <a:t>Tuhanded alkeemikud nägid selle probleemi kallal sajandite</a:t>
            </a:r>
            <a:r>
              <a:rPr lang="et-EE" baseline="0" dirty="0" smtClean="0"/>
              <a:t> jooksul vaeva. Kuna neil aga puudus arusaam sellest, millest erinevad ained ja materjalid tegelikult koosnevad ning kuidas nende omavaheline vastasmõju tegelikult töötab, ei saanud nende lähenemine ka kuigi süsteemne ja teaduslik olla.</a:t>
            </a:r>
          </a:p>
          <a:p>
            <a:r>
              <a:rPr lang="et-EE" baseline="0" dirty="0" smtClean="0"/>
              <a:t>Nad kuumutasid ja aurutasid, filtreerisid ja kondenseerisid, segasid kokku kõikvõimalikke aineid ning kirjeldasid oma tulemusi müstilises, allegoorilises keeles, et “asjasse pühendamata” inimesed millestki aru ei saaks. </a:t>
            </a:r>
          </a:p>
          <a:p>
            <a:r>
              <a:rPr lang="et-EE" baseline="0" dirty="0" smtClean="0"/>
              <a:t>Sagedased koostisosad olid näiteks väävel ja elavhõbe, usuti, et kui neid vaid õiges vahekorras lisada, saab nende abil kõike teha.</a:t>
            </a:r>
          </a:p>
          <a:p>
            <a:r>
              <a:rPr lang="et-EE" baseline="0" dirty="0" smtClean="0"/>
              <a:t>Ja alkeemikud kallasid ühest purgist väävlit ja teisest elavhõbedat ning laususid veel nõiasõnu peale – habbada-habbada-habbada.</a:t>
            </a:r>
            <a:endParaRPr lang="et-EE" dirty="0"/>
          </a:p>
        </p:txBody>
      </p:sp>
      <p:sp>
        <p:nvSpPr>
          <p:cNvPr id="4" name="Slide Number Placeholder 3"/>
          <p:cNvSpPr>
            <a:spLocks noGrp="1"/>
          </p:cNvSpPr>
          <p:nvPr>
            <p:ph type="sldNum" sz="quarter" idx="10"/>
          </p:nvPr>
        </p:nvSpPr>
        <p:spPr/>
        <p:txBody>
          <a:bodyPr/>
          <a:lstStyle/>
          <a:p>
            <a:fld id="{E8852144-5D7F-4739-B1A5-954318CA4BBE}" type="slidenum">
              <a:rPr lang="et-EE" smtClean="0"/>
              <a:pPr/>
              <a:t>2</a:t>
            </a:fld>
            <a:endParaRPr lang="et-E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Need siin on näited, mitte täielik nimistu!</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15</a:t>
            </a:fld>
            <a:endParaRPr lang="et-E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Kes loeb Dilbertit?</a:t>
            </a:r>
          </a:p>
          <a:p>
            <a:endParaRPr lang="et-EE" dirty="0"/>
          </a:p>
        </p:txBody>
      </p:sp>
      <p:sp>
        <p:nvSpPr>
          <p:cNvPr id="4" name="Slide Number Placeholder 3"/>
          <p:cNvSpPr>
            <a:spLocks noGrp="1"/>
          </p:cNvSpPr>
          <p:nvPr>
            <p:ph type="sldNum" sz="quarter" idx="10"/>
          </p:nvPr>
        </p:nvSpPr>
        <p:spPr/>
        <p:txBody>
          <a:bodyPr/>
          <a:lstStyle/>
          <a:p>
            <a:fld id="{E8852144-5D7F-4739-B1A5-954318CA4BBE}" type="slidenum">
              <a:rPr lang="et-EE" smtClean="0"/>
              <a:pPr/>
              <a:t>17</a:t>
            </a:fld>
            <a:endParaRPr lang="et-E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Riske pole kunagi võimalik täielikult välistada, aga neid saab oluliselt</a:t>
            </a:r>
            <a:r>
              <a:rPr lang="et-EE" baseline="0" dirty="0" smtClean="0"/>
              <a:t> maandada kasutades vastavaid “filtreid”.</a:t>
            </a:r>
            <a:endParaRPr lang="et-EE" dirty="0"/>
          </a:p>
        </p:txBody>
      </p:sp>
      <p:sp>
        <p:nvSpPr>
          <p:cNvPr id="4" name="Slide Number Placeholder 3"/>
          <p:cNvSpPr>
            <a:spLocks noGrp="1"/>
          </p:cNvSpPr>
          <p:nvPr>
            <p:ph type="sldNum" sz="quarter" idx="10"/>
          </p:nvPr>
        </p:nvSpPr>
        <p:spPr/>
        <p:txBody>
          <a:bodyPr/>
          <a:lstStyle/>
          <a:p>
            <a:fld id="{E8852144-5D7F-4739-B1A5-954318CA4BBE}" type="slidenum">
              <a:rPr lang="et-EE" smtClean="0"/>
              <a:pPr/>
              <a:t>18</a:t>
            </a:fld>
            <a:endParaRPr lang="et-E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Kui kliendi ärilised eesmärgid jäävad täitmata, on nad lõpuks ikka õnnetud. Isegi kui</a:t>
            </a:r>
            <a:r>
              <a:rPr lang="et-EE" baseline="0" dirty="0" smtClean="0"/>
              <a:t> teostaja oma raha kätte saab, võib projekti lugeda ebaõnnestunuks, kui keegi seda tegelikult kasutama ei hakka.</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20</a:t>
            </a:fld>
            <a:endParaRPr lang="et-E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Loe</a:t>
            </a:r>
            <a:r>
              <a:rPr lang="et-EE" baseline="0" dirty="0" smtClean="0"/>
              <a:t> lähemalt, Practical Project Initiation, l</a:t>
            </a:r>
            <a:r>
              <a:rPr lang="et-EE" dirty="0" smtClean="0"/>
              <a:t>k 42-43</a:t>
            </a:r>
          </a:p>
          <a:p>
            <a:r>
              <a:rPr lang="et-EE" dirty="0" smtClean="0"/>
              <a:t>Huvide näiteid: juhtkond tahab suuremat käivet, andmesisestajad tahavad vähem käsitsitööd -&gt; vähem vigu, müügiagendid</a:t>
            </a:r>
            <a:r>
              <a:rPr lang="et-EE" baseline="0" dirty="0" smtClean="0"/>
              <a:t> tahavad kiiremat ligipääsu andmetele</a:t>
            </a:r>
          </a:p>
          <a:p>
            <a:r>
              <a:rPr lang="et-EE" baseline="0" dirty="0" smtClean="0"/>
              <a:t>Eelkujundatud suhtumiste näiteid: Andmesisestajad kardavad, et peavad mingitele uutele koolitustele minema, süsadminid arvavad, et ainult Solaris on õige asi</a:t>
            </a:r>
          </a:p>
          <a:p>
            <a:r>
              <a:rPr lang="et-EE" baseline="0" dirty="0" smtClean="0"/>
              <a:t>Võiduläve näiteid: Juhtkond tahab, et meie veebisait pakuks rohkem võimalusi kui konkurentide oma. Andmesisestajad tahavad automaatset veaparandust, andmebaasi administraatorid tahavad 3x suuremat andmebaasimahtu</a:t>
            </a:r>
          </a:p>
          <a:p>
            <a:r>
              <a:rPr lang="et-EE" baseline="0" dirty="0" smtClean="0"/>
              <a:t>Piirangute näiteid: juhtkonna eelarve on max 4 miljonit, andmesisestajatel on vanad arvutid ja uus kood peab nendel jooksma, samuti pole neil eelarves raha koolituseks</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22</a:t>
            </a:fld>
            <a:endParaRPr lang="et-E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Sponsor on see, kelle käes on rahakott. Tema maksab nii minu laste leiva kui ka peadirektori Ferrari eest.</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23</a:t>
            </a:fld>
            <a:endParaRPr lang="et-E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Kiviat diagram</a:t>
            </a:r>
          </a:p>
          <a:p>
            <a:r>
              <a:rPr lang="et-EE" dirty="0" smtClean="0"/>
              <a:t>Tihti</a:t>
            </a:r>
            <a:r>
              <a:rPr lang="et-EE" baseline="0" dirty="0" smtClean="0"/>
              <a:t> juhtub, et tellija või mõni suur ülemus ütleb</a:t>
            </a:r>
            <a:endParaRPr lang="et-EE" dirty="0" smtClean="0"/>
          </a:p>
        </p:txBody>
      </p:sp>
      <p:sp>
        <p:nvSpPr>
          <p:cNvPr id="4" name="Slide Number Placeholder 3"/>
          <p:cNvSpPr>
            <a:spLocks noGrp="1"/>
          </p:cNvSpPr>
          <p:nvPr>
            <p:ph type="sldNum" sz="quarter" idx="10"/>
          </p:nvPr>
        </p:nvSpPr>
        <p:spPr/>
        <p:txBody>
          <a:bodyPr/>
          <a:lstStyle/>
          <a:p>
            <a:fld id="{52CBF507-4C08-403C-A264-B4C2981F7265}" type="slidenum">
              <a:rPr lang="et-EE" smtClean="0"/>
              <a:pPr/>
              <a:t>24</a:t>
            </a:fld>
            <a:endParaRPr lang="et-E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Ma olen üsna kindel, et enamikul teist tuleb</a:t>
            </a:r>
            <a:r>
              <a:rPr lang="et-EE" baseline="0" dirty="0" smtClean="0"/>
              <a:t> kunagi ühel või teisel viisil sellises situatsioonis olla.</a:t>
            </a:r>
            <a:endParaRPr lang="et-EE" dirty="0"/>
          </a:p>
        </p:txBody>
      </p:sp>
      <p:sp>
        <p:nvSpPr>
          <p:cNvPr id="4" name="Slide Number Placeholder 3"/>
          <p:cNvSpPr>
            <a:spLocks noGrp="1"/>
          </p:cNvSpPr>
          <p:nvPr>
            <p:ph type="sldNum" sz="quarter" idx="10"/>
          </p:nvPr>
        </p:nvSpPr>
        <p:spPr/>
        <p:txBody>
          <a:bodyPr/>
          <a:lstStyle/>
          <a:p>
            <a:fld id="{E8852144-5D7F-4739-B1A5-954318CA4BBE}" type="slidenum">
              <a:rPr lang="et-EE" smtClean="0"/>
              <a:pPr/>
              <a:t>25</a:t>
            </a:fld>
            <a:endParaRPr lang="et-E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Nõuded tegelikult</a:t>
            </a:r>
            <a:r>
              <a:rPr lang="et-EE" baseline="0" dirty="0" smtClean="0"/>
              <a:t> omaette pikk teema, sestap siin kaetud lühidalt</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27</a:t>
            </a:fld>
            <a:endParaRPr lang="et-E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Millal me loeme projekti edukalt lõpetatuks</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30</a:t>
            </a:fld>
            <a:endParaRPr lang="et-E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Inimestel</a:t>
            </a:r>
            <a:r>
              <a:rPr lang="et-EE" baseline="0" dirty="0" smtClean="0"/>
              <a:t> on siiski süüa ka vaja ja alkeemikud pakkusid tihti oma teenuseid kuningatele ja vürstidele, et viimased nende eksperimente rahastaks.</a:t>
            </a:r>
          </a:p>
          <a:p>
            <a:r>
              <a:rPr lang="et-EE" baseline="0" dirty="0" smtClean="0"/>
              <a:t>Ahnusel on suured silmad ja seetõttu maksiski nii mõnigi võimukandja alkeemikule heldelt, vähemalt esialgu. Pikapeale sai kuninga kannatus muidugi otsa ja ta hakkas konkreetseid tulemusi nõudma.</a:t>
            </a:r>
          </a:p>
          <a:p>
            <a:r>
              <a:rPr lang="et-EE" baseline="0" dirty="0" smtClean="0"/>
              <a:t>Kui muidu enam ennast välja keerutada ei õnnestunud, läks nii mõnigi alkeemik lõpuks võltsimise teed ning seadis üles demonstratsiooni, kus kullakangid olid algul näiteks tinaga kaetud, tina sulatati pealt ära ja nähtavale tuli kuld.</a:t>
            </a:r>
          </a:p>
          <a:p>
            <a:r>
              <a:rPr lang="et-EE" baseline="0" dirty="0" smtClean="0"/>
              <a:t>Kui nad aga sellega vahele jäid, oli karistus tavaliselt karm. Tihti rakendati sama karistust, mis valeraha tegijate puhul, ehk kallati õnnetule alkeemikule sulatina kurku. </a:t>
            </a:r>
          </a:p>
          <a:p>
            <a:r>
              <a:rPr lang="et-EE" baseline="0" dirty="0" smtClean="0"/>
              <a:t>Väga, väga ebameeldiv.</a:t>
            </a:r>
          </a:p>
          <a:p>
            <a:endParaRPr lang="et-EE" baseline="0" dirty="0" smtClean="0"/>
          </a:p>
        </p:txBody>
      </p:sp>
      <p:sp>
        <p:nvSpPr>
          <p:cNvPr id="4" name="Slide Number Placeholder 3"/>
          <p:cNvSpPr>
            <a:spLocks noGrp="1"/>
          </p:cNvSpPr>
          <p:nvPr>
            <p:ph type="sldNum" sz="quarter" idx="10"/>
          </p:nvPr>
        </p:nvSpPr>
        <p:spPr/>
        <p:txBody>
          <a:bodyPr/>
          <a:lstStyle/>
          <a:p>
            <a:fld id="{E8852144-5D7F-4739-B1A5-954318CA4BBE}" type="slidenum">
              <a:rPr lang="et-EE" smtClean="0"/>
              <a:pPr/>
              <a:t>3</a:t>
            </a:fld>
            <a:endParaRPr lang="et-E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Aga kui te saate need kõik valmis, on tulemuseks kuld.</a:t>
            </a:r>
          </a:p>
          <a:p>
            <a:endParaRPr lang="et-EE" dirty="0"/>
          </a:p>
        </p:txBody>
      </p:sp>
      <p:sp>
        <p:nvSpPr>
          <p:cNvPr id="4" name="Slide Number Placeholder 3"/>
          <p:cNvSpPr>
            <a:spLocks noGrp="1"/>
          </p:cNvSpPr>
          <p:nvPr>
            <p:ph type="sldNum" sz="quarter" idx="10"/>
          </p:nvPr>
        </p:nvSpPr>
        <p:spPr/>
        <p:txBody>
          <a:bodyPr/>
          <a:lstStyle/>
          <a:p>
            <a:fld id="{E8852144-5D7F-4739-B1A5-954318CA4BBE}" type="slidenum">
              <a:rPr lang="et-EE" smtClean="0"/>
              <a:pPr/>
              <a:t>32</a:t>
            </a:fld>
            <a:endParaRPr lang="et-E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t-EE" dirty="0" smtClean="0"/>
              <a:t>Aeg läks edasi. Matemaatikal</a:t>
            </a:r>
            <a:r>
              <a:rPr lang="et-EE" baseline="0" dirty="0" smtClean="0"/>
              <a:t> oli tegelikult juba antiikajast saadik päris korralik ja range teaduslik põhi all olnud. Renessansi ajal tegi Galilei oma katseid, talle järgnesid Torricelli, Blaise Pascal ja Robert Hooke ja füüsika sai endale samasuguse range põhja.</a:t>
            </a:r>
          </a:p>
          <a:p>
            <a:r>
              <a:rPr lang="et-EE" dirty="0" smtClean="0"/>
              <a:t>Lõpuks jõudsid Robert Boyle, Lavoisier,</a:t>
            </a:r>
            <a:r>
              <a:rPr lang="et-EE" baseline="0" dirty="0" smtClean="0"/>
              <a:t> Lomonossov ja Mendelejev ka keemiale range põhja loomiseni ja alkeemikute aeg oli lõppenud.</a:t>
            </a:r>
          </a:p>
          <a:p>
            <a:r>
              <a:rPr lang="et-EE" dirty="0" smtClean="0"/>
              <a:t>Sarnaselt juhtuvad revolutsioonid ka teistes teadustes, nad käivad alguses läbi oma “alkeemia</a:t>
            </a:r>
            <a:r>
              <a:rPr lang="et-EE" baseline="0" dirty="0" smtClean="0"/>
              <a:t> faasi”, kus keegi täpselt ei tea, mida ta teeb. Vähehaaval saadakse asjad korda ja meil tekivad konkreetsed seadused, reeglid ja valemid.</a:t>
            </a:r>
          </a:p>
          <a:p>
            <a:r>
              <a:rPr lang="et-EE" baseline="0" dirty="0" smtClean="0"/>
              <a:t>Infotehnoloogia vallas käib tarkvaraprojektide juhtimise praktika käib praegu täpselt nagu alkeemia. Projektijuhid teavad, et tarkvara tegemiseks on vaja raha ja programmeerijatele meeldivad kohvijoogid. Ja nii nad lisavadki projektile erinevates vahekordades raha ning kofeiini, täpselt nagu vana aja alkeemikud lisasid erinevatele ainetele väävlit ja elavhõbedat. Ja siis lähevad kliendi juurde ja teevad kliendile habbada-habbada-habbada.</a:t>
            </a:r>
          </a:p>
          <a:p>
            <a:endParaRPr lang="et-E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t-EE" baseline="0" dirty="0" smtClean="0"/>
              <a:t>Ja nagu alkeemikute puhulgi, on üsna tõenäoline, et ilma teaduslikuma lähenemiseta lasete te üsna palju projekte kas põhja või viite kuidagi katse-eksituse teel lõpule.</a:t>
            </a:r>
          </a:p>
          <a:p>
            <a:pPr marL="0" marR="0" indent="0" algn="l" defTabSz="914400" rtl="0" eaLnBrk="1" fontAlgn="auto" latinLnBrk="0" hangingPunct="1">
              <a:lnSpc>
                <a:spcPct val="100000"/>
              </a:lnSpc>
              <a:spcBef>
                <a:spcPts val="0"/>
              </a:spcBef>
              <a:spcAft>
                <a:spcPts val="0"/>
              </a:spcAft>
              <a:buClrTx/>
              <a:buSzTx/>
              <a:buFontTx/>
              <a:buNone/>
              <a:tabLst/>
              <a:defRPr/>
            </a:pPr>
            <a:r>
              <a:rPr lang="et-EE" baseline="0" dirty="0" smtClean="0"/>
              <a:t>Kui te seda piisavalt palju teete, siis lähevad teie projektiliikmed, ülemused ja kliendid samamoodi närvi nagu keskaegsed kuningad ja nendes tekib soov teid mingil väga ebameeldival viisil hukata.</a:t>
            </a:r>
          </a:p>
          <a:p>
            <a:endParaRPr lang="et-EE" baseline="0" dirty="0" smtClean="0"/>
          </a:p>
          <a:p>
            <a:r>
              <a:rPr lang="et-EE" baseline="0" dirty="0" smtClean="0"/>
              <a:t>Praeguse loengusarja eesmärk on teid sellest hullust saatusest päästa, ehk et keegi ei tuleks teile sulatinaga kallale.</a:t>
            </a:r>
          </a:p>
          <a:p>
            <a:endParaRPr lang="et-EE" baseline="0" dirty="0" smtClean="0"/>
          </a:p>
          <a:p>
            <a:r>
              <a:rPr lang="et-EE" baseline="0" dirty="0" smtClean="0"/>
              <a:t>See, et te kõik olete tulnud kuulama loengut projektijuhtimisest, ei tähenda veel, et te saate tingimata projektijuhiks, aga suure tõenäosusega hakkate te mitmesugustes tarkvaraprojektides mingis rollis osalema. Võib-olla tellija, võib-olla täitja poolel, vahest programmeerijana, vahest analüütikuna, vahest suure ülemusena.</a:t>
            </a:r>
          </a:p>
          <a:p>
            <a:r>
              <a:rPr lang="et-EE" baseline="0" dirty="0" smtClean="0"/>
              <a:t>Sellegipoolest, kuna projektijuhid on projektides kesksel kohal, puutute te nendega kindlasti kokku ja siis on väga hea, kui teil on olemas mingid praktilised nõuded, mida neilt projektijuhtidelt soovida ja kui nad sellega hakkama ei saa, siis saate ise esile astuda ja vajalikud asjad ära teha.</a:t>
            </a:r>
            <a:endParaRPr lang="et-EE" dirty="0"/>
          </a:p>
        </p:txBody>
      </p:sp>
      <p:sp>
        <p:nvSpPr>
          <p:cNvPr id="4" name="Slide Number Placeholder 3"/>
          <p:cNvSpPr>
            <a:spLocks noGrp="1"/>
          </p:cNvSpPr>
          <p:nvPr>
            <p:ph type="sldNum" sz="quarter" idx="10"/>
          </p:nvPr>
        </p:nvSpPr>
        <p:spPr/>
        <p:txBody>
          <a:bodyPr/>
          <a:lstStyle/>
          <a:p>
            <a:fld id="{E8852144-5D7F-4739-B1A5-954318CA4BBE}" type="slidenum">
              <a:rPr lang="et-EE" smtClean="0"/>
              <a:pPr/>
              <a:t>4</a:t>
            </a:fld>
            <a:endParaRPr lang="et-E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Enesetutvustus.</a:t>
            </a:r>
          </a:p>
        </p:txBody>
      </p:sp>
      <p:sp>
        <p:nvSpPr>
          <p:cNvPr id="4" name="Slide Number Placeholder 3"/>
          <p:cNvSpPr>
            <a:spLocks noGrp="1"/>
          </p:cNvSpPr>
          <p:nvPr>
            <p:ph type="sldNum" sz="quarter" idx="10"/>
          </p:nvPr>
        </p:nvSpPr>
        <p:spPr/>
        <p:txBody>
          <a:bodyPr/>
          <a:lstStyle/>
          <a:p>
            <a:fld id="{E8852144-5D7F-4739-B1A5-954318CA4BBE}" type="slidenum">
              <a:rPr lang="et-EE" smtClean="0"/>
              <a:pPr/>
              <a:t>5</a:t>
            </a:fld>
            <a:endParaRPr lang="et-E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Projektiga tegelejad rajasid süsteemi lähtudes tavaliste kontoritöötajate kogemustest, inimestel on tööjaam, kohtvõrk, andmed jooksevad kõik andmebaasist jne. Ainult et FBI agendid ei ole tavalised kontoritöötajad, nad liiguvad “objektidel” ringi ja neil on vaja andmeid kaasa võtta ning ka offline’is sisestada. Ja keegi ei tulnud ka selle peale enne, kui süsteemi juurutama hakati. Kui palju võtab aega olemasolevale süsteemile turvaliste offline-võimaluste juurdepookimine, võib igaüks ise nuputada, kuid antud projekt katkestati (selle ja paljude, paljude muude probleemide tõttu) pärast 170 miljoni dollari maksumaksja raha kulutamist. Kui vajadused oleks tuvastatud õigeaegselt, oleks kogu süsteemi loodud hoopis teistel alustel ning tohutu hulk aega oleks jäänud raiskamata. </a:t>
            </a:r>
            <a:endParaRPr lang="et-EE" dirty="0"/>
          </a:p>
        </p:txBody>
      </p:sp>
      <p:sp>
        <p:nvSpPr>
          <p:cNvPr id="4" name="Slide Number Placeholder 3"/>
          <p:cNvSpPr>
            <a:spLocks noGrp="1"/>
          </p:cNvSpPr>
          <p:nvPr>
            <p:ph type="sldNum" sz="quarter" idx="10"/>
          </p:nvPr>
        </p:nvSpPr>
        <p:spPr/>
        <p:txBody>
          <a:bodyPr/>
          <a:lstStyle/>
          <a:p>
            <a:fld id="{E8852144-5D7F-4739-B1A5-954318CA4BBE}" type="slidenum">
              <a:rPr lang="et-EE" smtClean="0"/>
              <a:pPr/>
              <a:t>7</a:t>
            </a:fld>
            <a:endParaRPr lang="et-E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Projektijuhi roll on tihti arusaamatuste ja segaduse allikaks.</a:t>
            </a:r>
            <a:r>
              <a:rPr lang="et-EE" baseline="0" dirty="0" smtClean="0"/>
              <a:t> </a:t>
            </a:r>
          </a:p>
          <a:p>
            <a:r>
              <a:rPr lang="et-EE" baseline="0" dirty="0" smtClean="0"/>
              <a:t>Juhtkonna stereotüüp: klient ja programmeerija ei tohi kokku saada, projektijuht kaitseb neid teineteise eest</a:t>
            </a:r>
          </a:p>
          <a:p>
            <a:r>
              <a:rPr lang="et-EE" baseline="0" dirty="0" smtClean="0"/>
              <a:t>Tehniku stereotüüp: projektijuht on mingi pintsaklipslane, kes tegelikult asjadest midagi ei tea ja keda asjadest eemal hoida</a:t>
            </a:r>
          </a:p>
          <a:p>
            <a:r>
              <a:rPr lang="et-EE" baseline="0" dirty="0" smtClean="0"/>
              <a:t>Olen ise kuulnud programmeerijat halvustavalt mainimas “projektijuhtide invasiooni Eesti tarkvaramaastikul”. Probleem jällegi selles, et kui näiteks programmeerija töö on ka praktikas viidud küllaltki teaduslikele alustele, siis projektijuhid on tihti endiselt alkeemikud. Tegelikult on ka projektijuhtidel olemas täiesti teaduslikud reeglid, kuidas üht projekti edukalt lõpuni viia, täpselt nagu meil on olemas reeglid selleks, kuidas võrrandisüsteemi lahendada.</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8</a:t>
            </a:fld>
            <a:endParaRPr lang="et-E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Iga</a:t>
            </a:r>
            <a:r>
              <a:rPr lang="et-EE" baseline="0" dirty="0" smtClean="0"/>
              <a:t> risk mõjutab potentsiaalselt meie lõpptähtaega.</a:t>
            </a:r>
          </a:p>
          <a:p>
            <a:r>
              <a:rPr lang="et-EE" baseline="0" dirty="0" smtClean="0"/>
              <a:t>Riskid on potentsiaalselt vahetatavad aja vastu – projektiplaani saab lisada aega riski maandamiseks.</a:t>
            </a:r>
          </a:p>
          <a:p>
            <a:r>
              <a:rPr lang="et-EE" baseline="0" dirty="0" smtClean="0"/>
              <a:t>Alternatiivina saame riskifaktori lahendada enne projekti algust</a:t>
            </a:r>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10</a:t>
            </a:fld>
            <a:endParaRPr lang="et-E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t-EE" dirty="0" smtClean="0"/>
              <a:t>Lugege lihtsalt</a:t>
            </a:r>
            <a:r>
              <a:rPr lang="et-EE" baseline="0" dirty="0" smtClean="0"/>
              <a:t> neid teste ja mõelge, mida teha, et teie projekt mõnesse sellisesse auku ei kukuks.</a:t>
            </a:r>
          </a:p>
          <a:p>
            <a:r>
              <a:rPr lang="et-EE" baseline="0" dirty="0" smtClean="0"/>
              <a:t>Teadmiste omandamisel 70:20:10 suhe: 70% töö käigus omandatav, 20% raamatute lugemine jm iseseisev töö, 10% formaalsed koolitused, sealhulgas praegu siin loengus istumine! Selleks, et reaalselt mõni projekt ära teha, läheb teil tarvis palju rohkem teadmisi, kui see praegune loengukursus teile anda suudab -&gt; lugege kindlasti oluliselt juurde, kursuse kodulehel on soovitatavat lugemismaterjali.</a:t>
            </a:r>
          </a:p>
          <a:p>
            <a:endParaRPr lang="et-EE" baseline="0" dirty="0" smtClean="0"/>
          </a:p>
          <a:p>
            <a:r>
              <a:rPr lang="et-EE" baseline="0" dirty="0" smtClean="0"/>
              <a:t>Aga kui te kunagi peaks minuga koos mõnd projekti tegema ja seal projektijuhina tegutsema, siis ma kindlasti eeldan, et te olete Software Project Survival Guide’i või mõne muu ekvivalentse raamatu läbi lugenud, muidu ei võta ma teid tõsiselt.</a:t>
            </a:r>
          </a:p>
        </p:txBody>
      </p:sp>
      <p:sp>
        <p:nvSpPr>
          <p:cNvPr id="4" name="Slide Number Placeholder 3"/>
          <p:cNvSpPr>
            <a:spLocks noGrp="1"/>
          </p:cNvSpPr>
          <p:nvPr>
            <p:ph type="sldNum" sz="quarter" idx="10"/>
          </p:nvPr>
        </p:nvSpPr>
        <p:spPr/>
        <p:txBody>
          <a:bodyPr/>
          <a:lstStyle/>
          <a:p>
            <a:fld id="{52CBF507-4C08-403C-A264-B4C2981F7265}" type="slidenum">
              <a:rPr lang="et-EE" smtClean="0"/>
              <a:pPr/>
              <a:t>11</a:t>
            </a:fld>
            <a:endParaRPr lang="et-E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t-EE" dirty="0"/>
          </a:p>
        </p:txBody>
      </p:sp>
      <p:sp>
        <p:nvSpPr>
          <p:cNvPr id="4" name="Slide Number Placeholder 3"/>
          <p:cNvSpPr>
            <a:spLocks noGrp="1"/>
          </p:cNvSpPr>
          <p:nvPr>
            <p:ph type="sldNum" sz="quarter" idx="10"/>
          </p:nvPr>
        </p:nvSpPr>
        <p:spPr/>
        <p:txBody>
          <a:bodyPr/>
          <a:lstStyle/>
          <a:p>
            <a:fld id="{52CBF507-4C08-403C-A264-B4C2981F7265}" type="slidenum">
              <a:rPr lang="et-EE" smtClean="0"/>
              <a:pPr/>
              <a:t>12</a:t>
            </a:fld>
            <a:endParaRPr lang="et-E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t-E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t-EE"/>
          </a:p>
        </p:txBody>
      </p:sp>
      <p:sp>
        <p:nvSpPr>
          <p:cNvPr id="4" name="Date Placeholder 3"/>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Date Placeholder 4"/>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Date Placeholder 6"/>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Date Placeholder 2"/>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F0A85C-0C69-4BFF-B9FD-9C7E326CA3AB}" type="datetimeFigureOut">
              <a:rPr lang="et-EE" smtClean="0"/>
              <a:pPr/>
              <a:t>10.03.2010</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A269869D-29C1-4BE6-ACF1-3A1D5D1CA8D8}" type="slidenum">
              <a:rPr lang="et-EE" smtClean="0"/>
              <a:pPr/>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t-E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F0A85C-0C69-4BFF-B9FD-9C7E326CA3AB}" type="datetimeFigureOut">
              <a:rPr lang="et-EE" smtClean="0"/>
              <a:pPr/>
              <a:t>10.03.2010</a:t>
            </a:fld>
            <a:endParaRPr lang="et-E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69869D-29C1-4BE6-ACF1-3A1D5D1CA8D8}" type="slidenum">
              <a:rPr lang="et-EE" smtClean="0"/>
              <a:pPr/>
              <a:t>‹#›</a:t>
            </a:fld>
            <a:endParaRPr 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argotennisberg.com/tarkvar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targotennisberg.com/tarkvara/survival_test.html" TargetMode="External"/><Relationship Id="rId7"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hyperlink" Target="http://www.joelonsoftware.com/articles/fog0000000043.html" TargetMode="External"/><Relationship Id="rId4" Type="http://schemas.openxmlformats.org/officeDocument/2006/relationships/hyperlink" Target="http://www.targotennisberg.com/tarkvara/2008/06/06/eduka-projekti-retsept"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courses.cs.ut.ee/2009/p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targotennisberg.com/tarkvara"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28802"/>
            <a:ext cx="7772400" cy="1470025"/>
          </a:xfrm>
        </p:spPr>
        <p:txBody>
          <a:bodyPr/>
          <a:lstStyle/>
          <a:p>
            <a:r>
              <a:rPr lang="et-EE" dirty="0" smtClean="0"/>
              <a:t>Tarkvaraprojekti </a:t>
            </a:r>
            <a:br>
              <a:rPr lang="et-EE" dirty="0" smtClean="0"/>
            </a:br>
            <a:r>
              <a:rPr lang="et-EE" dirty="0" smtClean="0"/>
              <a:t>alustamine ja riskid</a:t>
            </a:r>
            <a:endParaRPr lang="et-EE" dirty="0"/>
          </a:p>
        </p:txBody>
      </p:sp>
      <p:sp>
        <p:nvSpPr>
          <p:cNvPr id="3" name="Subtitle 2"/>
          <p:cNvSpPr>
            <a:spLocks noGrp="1"/>
          </p:cNvSpPr>
          <p:nvPr>
            <p:ph type="subTitle" idx="1"/>
          </p:nvPr>
        </p:nvSpPr>
        <p:spPr/>
        <p:txBody>
          <a:bodyPr>
            <a:normAutofit fontScale="92500" lnSpcReduction="10000"/>
          </a:bodyPr>
          <a:lstStyle/>
          <a:p>
            <a:r>
              <a:rPr lang="et-EE" sz="2800" dirty="0" smtClean="0"/>
              <a:t>Targo Tennisberg</a:t>
            </a:r>
          </a:p>
          <a:p>
            <a:r>
              <a:rPr lang="et-EE" sz="2200" dirty="0" smtClean="0"/>
              <a:t>Isehakanud guru</a:t>
            </a:r>
          </a:p>
          <a:p>
            <a:r>
              <a:rPr lang="et-EE" sz="1800" i="1" dirty="0" smtClean="0">
                <a:hlinkClick r:id="rId2"/>
              </a:rPr>
              <a:t>http://www.targotennisberg.com/tarkvara</a:t>
            </a:r>
            <a:endParaRPr lang="et-EE" sz="1800" i="1" dirty="0" smtClean="0"/>
          </a:p>
          <a:p>
            <a:endParaRPr lang="et-EE" sz="1800" i="1" dirty="0"/>
          </a:p>
          <a:p>
            <a:r>
              <a:rPr lang="et-EE" sz="1800" i="1" smtClean="0"/>
              <a:t>Märts 2010</a:t>
            </a:r>
            <a:endParaRPr lang="et-EE" sz="18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143000"/>
          </a:xfrm>
        </p:spPr>
        <p:txBody>
          <a:bodyPr/>
          <a:lstStyle/>
          <a:p>
            <a:r>
              <a:rPr lang="et-EE" dirty="0" smtClean="0"/>
              <a:t>Riskihaldus</a:t>
            </a:r>
            <a:endParaRPr lang="et-EE" dirty="0"/>
          </a:p>
        </p:txBody>
      </p:sp>
      <p:sp>
        <p:nvSpPr>
          <p:cNvPr id="3" name="Content Placeholder 2"/>
          <p:cNvSpPr>
            <a:spLocks noGrp="1"/>
          </p:cNvSpPr>
          <p:nvPr>
            <p:ph idx="1"/>
          </p:nvPr>
        </p:nvSpPr>
        <p:spPr>
          <a:xfrm>
            <a:off x="457200" y="1214456"/>
            <a:ext cx="8229600" cy="4929188"/>
          </a:xfrm>
        </p:spPr>
        <p:txBody>
          <a:bodyPr>
            <a:normAutofit fontScale="77500" lnSpcReduction="20000"/>
          </a:bodyPr>
          <a:lstStyle/>
          <a:p>
            <a:r>
              <a:rPr lang="et-EE" dirty="0" smtClean="0"/>
              <a:t>Risk pole iseenesest midagi hirmsat</a:t>
            </a:r>
          </a:p>
          <a:p>
            <a:pPr lvl="1"/>
            <a:r>
              <a:rPr lang="et-EE" dirty="0" smtClean="0"/>
              <a:t>Riski teadvustamine ja vastavate meetmete kasutamine on pool võitu</a:t>
            </a:r>
          </a:p>
          <a:p>
            <a:r>
              <a:rPr lang="et-EE" dirty="0" smtClean="0"/>
              <a:t>Riskihaldus peaks olema formaliseeritud</a:t>
            </a:r>
          </a:p>
          <a:p>
            <a:pPr lvl="1"/>
            <a:r>
              <a:rPr lang="et-EE" dirty="0" smtClean="0"/>
              <a:t>Miinimumvariandis lihtsalt mingisse dokumenti kirja panna</a:t>
            </a:r>
          </a:p>
          <a:p>
            <a:pPr lvl="1"/>
            <a:r>
              <a:rPr lang="et-EE" dirty="0" smtClean="0"/>
              <a:t>Osalistel võimalik riske teadvustada</a:t>
            </a:r>
          </a:p>
          <a:p>
            <a:r>
              <a:rPr lang="et-EE" dirty="0" smtClean="0"/>
              <a:t>Struktuurne mehhanism probleemide ennetamiseks</a:t>
            </a:r>
          </a:p>
          <a:p>
            <a:pPr lvl="1"/>
            <a:r>
              <a:rPr lang="et-EE" dirty="0" smtClean="0"/>
              <a:t>Iga riski puhul hinnata a) tõenäosust, b) võimalikku kahju</a:t>
            </a:r>
          </a:p>
          <a:p>
            <a:pPr lvl="1"/>
            <a:r>
              <a:rPr lang="et-EE" dirty="0" smtClean="0"/>
              <a:t>Riskide tõsidusega arvestamine aitab meil keskenduda õigele probleemile</a:t>
            </a:r>
          </a:p>
          <a:p>
            <a:r>
              <a:rPr lang="et-EE" dirty="0" smtClean="0"/>
              <a:t>Aitab arvutada õige suurusega projektilõtku</a:t>
            </a:r>
          </a:p>
          <a:p>
            <a:r>
              <a:rPr lang="et-EE" dirty="0" smtClean="0"/>
              <a:t>Riskide dokumenteerimine projektist projekti aitab vältida vigade kordamist</a:t>
            </a:r>
          </a:p>
          <a:p>
            <a:r>
              <a:rPr lang="et-EE" dirty="0" smtClean="0"/>
              <a:t>Vaja hoida värsket nimistut “meie top 10 riski”</a:t>
            </a:r>
          </a:p>
          <a:p>
            <a:pPr lvl="1"/>
            <a:endParaRPr lang="et-EE" dirty="0" smtClean="0"/>
          </a:p>
          <a:p>
            <a:pPr lvl="1"/>
            <a:endParaRPr lang="et-E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143000"/>
          </a:xfrm>
        </p:spPr>
        <p:txBody>
          <a:bodyPr/>
          <a:lstStyle/>
          <a:p>
            <a:r>
              <a:rPr lang="et-EE" dirty="0" smtClean="0"/>
              <a:t>Projektiriskide testid</a:t>
            </a:r>
            <a:endParaRPr lang="et-EE" dirty="0"/>
          </a:p>
        </p:txBody>
      </p:sp>
      <p:sp>
        <p:nvSpPr>
          <p:cNvPr id="3" name="Content Placeholder 2"/>
          <p:cNvSpPr>
            <a:spLocks noGrp="1"/>
          </p:cNvSpPr>
          <p:nvPr>
            <p:ph idx="1"/>
          </p:nvPr>
        </p:nvSpPr>
        <p:spPr>
          <a:xfrm>
            <a:off x="214282" y="1214456"/>
            <a:ext cx="6215106" cy="4929188"/>
          </a:xfrm>
        </p:spPr>
        <p:txBody>
          <a:bodyPr/>
          <a:lstStyle/>
          <a:p>
            <a:r>
              <a:rPr lang="et-EE" sz="2000" dirty="0" smtClean="0"/>
              <a:t>Pea igas tarkvaraarenduse / projektijuhtimise käsiraamatus on mõni test/nimistu</a:t>
            </a:r>
          </a:p>
          <a:p>
            <a:pPr lvl="1"/>
            <a:r>
              <a:rPr lang="et-EE" sz="1800" dirty="0" smtClean="0"/>
              <a:t>Lugege raamatuid </a:t>
            </a:r>
            <a:r>
              <a:rPr lang="et-EE" sz="1800" dirty="0" smtClean="0">
                <a:sym typeface="Wingdings" pitchFamily="2" charset="2"/>
              </a:rPr>
              <a:t></a:t>
            </a:r>
          </a:p>
          <a:p>
            <a:pPr lvl="1"/>
            <a:r>
              <a:rPr lang="et-EE" sz="1800" dirty="0" smtClean="0">
                <a:sym typeface="Wingdings" pitchFamily="2" charset="2"/>
              </a:rPr>
              <a:t>Software Project Survival Guide, Steve McConnell</a:t>
            </a:r>
          </a:p>
          <a:p>
            <a:pPr lvl="1"/>
            <a:r>
              <a:rPr lang="et-EE" sz="1800" dirty="0" smtClean="0">
                <a:sym typeface="Wingdings" pitchFamily="2" charset="2"/>
              </a:rPr>
              <a:t>Practical Project Initiation, Karl Wiegers</a:t>
            </a:r>
          </a:p>
          <a:p>
            <a:r>
              <a:rPr lang="et-EE" sz="2000" dirty="0" smtClean="0">
                <a:hlinkClick r:id="rId3"/>
              </a:rPr>
              <a:t>http://www.targotennisberg.com/tarkvara/survival_test.html</a:t>
            </a:r>
            <a:r>
              <a:rPr lang="et-EE" sz="2000" dirty="0" smtClean="0"/>
              <a:t> (Steve McConnelli ainetel)</a:t>
            </a:r>
          </a:p>
          <a:p>
            <a:r>
              <a:rPr lang="et-EE" sz="2000" dirty="0" smtClean="0">
                <a:hlinkClick r:id="rId4"/>
              </a:rPr>
              <a:t>http://www.targotennisberg.com/tarkvara/2008/06/06/eduka-projekti-retsept</a:t>
            </a:r>
            <a:r>
              <a:rPr lang="et-EE" sz="2000" dirty="0" smtClean="0"/>
              <a:t> </a:t>
            </a:r>
          </a:p>
          <a:p>
            <a:r>
              <a:rPr lang="et-EE" sz="2000" dirty="0" smtClean="0"/>
              <a:t>Joeli test</a:t>
            </a:r>
          </a:p>
          <a:p>
            <a:pPr lvl="1"/>
            <a:r>
              <a:rPr lang="et-EE" sz="1800" dirty="0" smtClean="0">
                <a:hlinkClick r:id="rId5"/>
              </a:rPr>
              <a:t>http://www.joelonsoftware.com/articles/fog0000000043.html</a:t>
            </a:r>
            <a:endParaRPr lang="et-EE" sz="1800" dirty="0" smtClean="0"/>
          </a:p>
          <a:p>
            <a:r>
              <a:rPr lang="et-EE" sz="2000" dirty="0" smtClean="0"/>
              <a:t>Enne projekti alustamist tuleb mõelda, kuidas neist testidest hiljem kuiva nahaga pääseda</a:t>
            </a:r>
          </a:p>
          <a:p>
            <a:endParaRPr lang="et-EE" sz="2000" dirty="0"/>
          </a:p>
        </p:txBody>
      </p:sp>
      <p:pic>
        <p:nvPicPr>
          <p:cNvPr id="5" name="Picture 4" descr="project_initiation.jpg"/>
          <p:cNvPicPr>
            <a:picLocks noChangeAspect="1"/>
          </p:cNvPicPr>
          <p:nvPr/>
        </p:nvPicPr>
        <p:blipFill>
          <a:blip r:embed="rId6" cstate="print"/>
          <a:stretch>
            <a:fillRect/>
          </a:stretch>
        </p:blipFill>
        <p:spPr>
          <a:xfrm>
            <a:off x="6429388" y="3643314"/>
            <a:ext cx="2286000" cy="2286000"/>
          </a:xfrm>
          <a:prstGeom prst="rect">
            <a:avLst/>
          </a:prstGeom>
        </p:spPr>
      </p:pic>
      <p:pic>
        <p:nvPicPr>
          <p:cNvPr id="6" name="Picture 5" descr="survival_guide.jpg"/>
          <p:cNvPicPr>
            <a:picLocks noChangeAspect="1"/>
          </p:cNvPicPr>
          <p:nvPr/>
        </p:nvPicPr>
        <p:blipFill>
          <a:blip r:embed="rId7" cstate="print"/>
          <a:stretch>
            <a:fillRect/>
          </a:stretch>
        </p:blipFill>
        <p:spPr>
          <a:xfrm>
            <a:off x="6633974" y="1213533"/>
            <a:ext cx="1857388" cy="23583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Tüüpriskid - juhtimine</a:t>
            </a:r>
            <a:endParaRPr lang="et-EE" dirty="0"/>
          </a:p>
        </p:txBody>
      </p:sp>
      <p:sp>
        <p:nvSpPr>
          <p:cNvPr id="3" name="Content Placeholder 2"/>
          <p:cNvSpPr>
            <a:spLocks noGrp="1"/>
          </p:cNvSpPr>
          <p:nvPr>
            <p:ph idx="1"/>
          </p:nvPr>
        </p:nvSpPr>
        <p:spPr>
          <a:xfrm>
            <a:off x="457200" y="1500174"/>
            <a:ext cx="4829180" cy="4857784"/>
          </a:xfrm>
        </p:spPr>
        <p:txBody>
          <a:bodyPr>
            <a:normAutofit fontScale="85000" lnSpcReduction="20000"/>
          </a:bodyPr>
          <a:lstStyle/>
          <a:p>
            <a:r>
              <a:rPr lang="et-EE" dirty="0" smtClean="0"/>
              <a:t>Ebapiisav planeerimine ja ülesannete identifitseerimine</a:t>
            </a:r>
          </a:p>
          <a:p>
            <a:r>
              <a:rPr lang="et-EE" dirty="0" smtClean="0"/>
              <a:t>Projektistaatuse ebapiisav läbipaistvus</a:t>
            </a:r>
          </a:p>
          <a:p>
            <a:r>
              <a:rPr lang="et-EE" dirty="0" smtClean="0"/>
              <a:t>Ebaselge projektijuhtimise ja otsuste tegemise struktuur</a:t>
            </a:r>
          </a:p>
          <a:p>
            <a:r>
              <a:rPr lang="et-EE" dirty="0" smtClean="0"/>
              <a:t>Antud ebarealistlikud lubadused</a:t>
            </a:r>
          </a:p>
          <a:p>
            <a:r>
              <a:rPr lang="et-EE" dirty="0" smtClean="0"/>
              <a:t>Ebarealistlike ootustega juhtkond või kliendid</a:t>
            </a:r>
          </a:p>
          <a:p>
            <a:r>
              <a:rPr lang="et-EE" dirty="0" smtClean="0"/>
              <a:t>Isiksuste konfliktid personali hulgas</a:t>
            </a:r>
            <a:endParaRPr lang="et-EE" dirty="0"/>
          </a:p>
        </p:txBody>
      </p:sp>
      <p:pic>
        <p:nvPicPr>
          <p:cNvPr id="4" name="Picture 3" descr="pointy_haired_boss.jpg"/>
          <p:cNvPicPr>
            <a:picLocks noChangeAspect="1"/>
          </p:cNvPicPr>
          <p:nvPr/>
        </p:nvPicPr>
        <p:blipFill>
          <a:blip r:embed="rId3" cstate="print"/>
          <a:stretch>
            <a:fillRect/>
          </a:stretch>
        </p:blipFill>
        <p:spPr>
          <a:xfrm>
            <a:off x="5357818" y="2428868"/>
            <a:ext cx="3551808" cy="30718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Tüüpriskid - nõuded</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Selge projektivisiooni puudumine</a:t>
            </a:r>
          </a:p>
          <a:p>
            <a:r>
              <a:rPr lang="et-EE" dirty="0" smtClean="0"/>
              <a:t>Nõuetealase kokkuleppe puudumine</a:t>
            </a:r>
          </a:p>
          <a:p>
            <a:r>
              <a:rPr lang="et-EE" dirty="0" smtClean="0"/>
              <a:t>Kliendi (ja kasutaja) puudulik osalus nõuete defineerimisel</a:t>
            </a:r>
          </a:p>
          <a:p>
            <a:r>
              <a:rPr lang="et-EE" dirty="0" smtClean="0"/>
              <a:t>Prioritiseerimata nõuded</a:t>
            </a:r>
          </a:p>
          <a:p>
            <a:r>
              <a:rPr lang="et-EE" dirty="0" smtClean="0"/>
              <a:t>Ebaselgete nõuetega uus turg</a:t>
            </a:r>
          </a:p>
          <a:p>
            <a:r>
              <a:rPr lang="et-EE" dirty="0" smtClean="0"/>
              <a:t>Kiiresti muutuvad nõuded</a:t>
            </a:r>
          </a:p>
          <a:p>
            <a:r>
              <a:rPr lang="et-EE" dirty="0" smtClean="0"/>
              <a:t>Ebaefektiivne nõuete muutmise protsess</a:t>
            </a:r>
          </a:p>
          <a:p>
            <a:r>
              <a:rPr lang="et-EE" dirty="0" smtClean="0"/>
              <a:t>Nõuete muutmiste tagajärgede ebapiisav hindamine</a:t>
            </a:r>
            <a:endParaRPr lang="et-E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Tüüpriskid – puudulikud teadmised</a:t>
            </a:r>
            <a:endParaRPr lang="et-EE" dirty="0"/>
          </a:p>
        </p:txBody>
      </p:sp>
      <p:sp>
        <p:nvSpPr>
          <p:cNvPr id="3" name="Content Placeholder 2"/>
          <p:cNvSpPr>
            <a:spLocks noGrp="1"/>
          </p:cNvSpPr>
          <p:nvPr>
            <p:ph idx="1"/>
          </p:nvPr>
        </p:nvSpPr>
        <p:spPr>
          <a:xfrm>
            <a:off x="457200" y="1428770"/>
            <a:ext cx="8229600" cy="4929188"/>
          </a:xfrm>
        </p:spPr>
        <p:txBody>
          <a:bodyPr>
            <a:normAutofit lnSpcReduction="10000"/>
          </a:bodyPr>
          <a:lstStyle/>
          <a:p>
            <a:r>
              <a:rPr lang="et-EE" dirty="0" smtClean="0"/>
              <a:t>Puudulik koolitus</a:t>
            </a:r>
          </a:p>
          <a:p>
            <a:r>
              <a:rPr lang="et-EE" dirty="0" smtClean="0"/>
              <a:t>Puudulik arusaam meetoditest, vahenditest ja tehnoloogiast</a:t>
            </a:r>
          </a:p>
          <a:p>
            <a:r>
              <a:rPr lang="et-EE" dirty="0" smtClean="0"/>
              <a:t>Vähene arusaam ärilisest rakendusvallast</a:t>
            </a:r>
          </a:p>
          <a:p>
            <a:r>
              <a:rPr lang="et-EE" dirty="0" smtClean="0"/>
              <a:t>Uued tehnoloogiad või arendusmeetodid</a:t>
            </a:r>
          </a:p>
          <a:p>
            <a:r>
              <a:rPr lang="et-EE" dirty="0" smtClean="0"/>
              <a:t>Ebaefektiivne või halvasti dokumenteeritud arendusprotsess (või ignoreeritakse seda üldse)</a:t>
            </a:r>
          </a:p>
          <a:p>
            <a:r>
              <a:rPr lang="et-EE" dirty="0" smtClean="0"/>
              <a:t>Tehnilised lähenemised, mis ei pruugi töötada</a:t>
            </a:r>
            <a:endParaRPr lang="et-E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Tüüpriskid – sõltuvused / liidestus</a:t>
            </a:r>
            <a:endParaRPr lang="et-EE" dirty="0"/>
          </a:p>
        </p:txBody>
      </p:sp>
      <p:sp>
        <p:nvSpPr>
          <p:cNvPr id="3" name="Content Placeholder 2"/>
          <p:cNvSpPr>
            <a:spLocks noGrp="1"/>
          </p:cNvSpPr>
          <p:nvPr>
            <p:ph idx="1"/>
          </p:nvPr>
        </p:nvSpPr>
        <p:spPr>
          <a:xfrm>
            <a:off x="457200" y="1428736"/>
            <a:ext cx="5114932" cy="5143502"/>
          </a:xfrm>
        </p:spPr>
        <p:txBody>
          <a:bodyPr>
            <a:normAutofit fontScale="92500" lnSpcReduction="10000"/>
          </a:bodyPr>
          <a:lstStyle/>
          <a:p>
            <a:r>
              <a:rPr lang="et-EE" dirty="0" smtClean="0"/>
              <a:t>Kliendi omaloodud andmestruktuurid või </a:t>
            </a:r>
            <a:br>
              <a:rPr lang="et-EE" dirty="0" smtClean="0"/>
            </a:br>
            <a:r>
              <a:rPr lang="et-EE" dirty="0" smtClean="0"/>
              <a:t>-hoidlad</a:t>
            </a:r>
          </a:p>
          <a:p>
            <a:r>
              <a:rPr lang="et-EE" dirty="0" smtClean="0"/>
              <a:t>Sisemised või välised allhankijad</a:t>
            </a:r>
          </a:p>
          <a:p>
            <a:r>
              <a:rPr lang="et-EE" dirty="0" smtClean="0"/>
              <a:t>Komponentide vahelised sõltuvused</a:t>
            </a:r>
          </a:p>
          <a:p>
            <a:r>
              <a:rPr lang="et-EE" dirty="0" smtClean="0"/>
              <a:t>Vastavate kogemustega inimeste olemasolu</a:t>
            </a:r>
          </a:p>
          <a:p>
            <a:r>
              <a:rPr lang="et-EE" dirty="0" smtClean="0"/>
              <a:t>Komponentide taaskasutus ühest projektist teise</a:t>
            </a:r>
          </a:p>
          <a:p>
            <a:endParaRPr lang="et-EE" dirty="0"/>
          </a:p>
        </p:txBody>
      </p:sp>
      <p:pic>
        <p:nvPicPr>
          <p:cNvPr id="4" name="Picture 3" descr="zipper.gif"/>
          <p:cNvPicPr>
            <a:picLocks noChangeAspect="1"/>
          </p:cNvPicPr>
          <p:nvPr/>
        </p:nvPicPr>
        <p:blipFill>
          <a:blip r:embed="rId3" cstate="print"/>
          <a:stretch>
            <a:fillRect/>
          </a:stretch>
        </p:blipFill>
        <p:spPr>
          <a:xfrm>
            <a:off x="5643570" y="2428868"/>
            <a:ext cx="3048000" cy="304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Tüüpriskid - allhankimine</a:t>
            </a:r>
            <a:endParaRPr lang="et-EE" dirty="0"/>
          </a:p>
        </p:txBody>
      </p:sp>
      <p:sp>
        <p:nvSpPr>
          <p:cNvPr id="3" name="Content Placeholder 2"/>
          <p:cNvSpPr>
            <a:spLocks noGrp="1"/>
          </p:cNvSpPr>
          <p:nvPr>
            <p:ph idx="1"/>
          </p:nvPr>
        </p:nvSpPr>
        <p:spPr/>
        <p:txBody>
          <a:bodyPr>
            <a:normAutofit lnSpcReduction="10000"/>
          </a:bodyPr>
          <a:lstStyle/>
          <a:p>
            <a:r>
              <a:rPr lang="et-EE" sz="2000" dirty="0" smtClean="0"/>
              <a:t>Tellija nõuded on ebaselged, valed või mittetäielikud</a:t>
            </a:r>
          </a:p>
          <a:p>
            <a:r>
              <a:rPr lang="et-EE" sz="2000" dirty="0" smtClean="0"/>
              <a:t>Tellija ei vasta allhankija küsimustele täielikult ja operatiivselt</a:t>
            </a:r>
          </a:p>
          <a:p>
            <a:r>
              <a:rPr lang="et-EE" sz="2000" dirty="0" smtClean="0"/>
              <a:t>Allhankijal puuduvad asjakohased tarkvaraarendus- ja juhtimisprotsessid</a:t>
            </a:r>
          </a:p>
          <a:p>
            <a:r>
              <a:rPr lang="et-EE" sz="2000" dirty="0" smtClean="0"/>
              <a:t>Allhankija ei tarni tähtajaks piisava kvaliteediga komponente</a:t>
            </a:r>
          </a:p>
          <a:p>
            <a:r>
              <a:rPr lang="et-EE" sz="2000" dirty="0" smtClean="0"/>
              <a:t>Allhankija ostetakse üles kellegi teise poolt, satub finantsraskustesse või lõpetab tegevuse</a:t>
            </a:r>
          </a:p>
          <a:p>
            <a:r>
              <a:rPr lang="et-EE" sz="2000" dirty="0" smtClean="0"/>
              <a:t>Allhankija annab ebarealistlikke lubadusi, et hanget saada</a:t>
            </a:r>
          </a:p>
          <a:p>
            <a:r>
              <a:rPr lang="et-EE" sz="2000" dirty="0" smtClean="0"/>
              <a:t>Allhankija ei anna projekti staatusest täpset ja operatiivset infot</a:t>
            </a:r>
          </a:p>
          <a:p>
            <a:r>
              <a:rPr lang="et-EE" sz="2000" dirty="0" smtClean="0"/>
              <a:t>Lepingus kirjeldatud projektiskoobi üle puhkevad vaidlused</a:t>
            </a:r>
          </a:p>
          <a:p>
            <a:r>
              <a:rPr lang="et-EE" sz="2000" dirty="0" smtClean="0"/>
              <a:t>Kui allhankija asub teises riigis, võivad tekkida probleemid impordi/ekspordiseadustega</a:t>
            </a:r>
          </a:p>
          <a:p>
            <a:r>
              <a:rPr lang="et-EE" sz="2000" dirty="0" smtClean="0"/>
              <a:t>Kommunikatsioon, materjalide edastamine ja edasi-tagasi sõitmine aeglustavad projekti käiku</a:t>
            </a:r>
            <a:endParaRPr lang="et-EE"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Riskianalüüs (Dilbert)</a:t>
            </a:r>
            <a:endParaRPr lang="et-EE" dirty="0"/>
          </a:p>
        </p:txBody>
      </p:sp>
      <p:pic>
        <p:nvPicPr>
          <p:cNvPr id="4" name="Picture 3" descr="dilbert_risk.bmp"/>
          <p:cNvPicPr>
            <a:picLocks noChangeAspect="1"/>
          </p:cNvPicPr>
          <p:nvPr/>
        </p:nvPicPr>
        <p:blipFill>
          <a:blip r:embed="rId3" cstate="print"/>
          <a:stretch>
            <a:fillRect/>
          </a:stretch>
        </p:blipFill>
        <p:spPr>
          <a:xfrm>
            <a:off x="256856" y="2000240"/>
            <a:ext cx="8630288" cy="285752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Picture 54" descr="balloons.gif"/>
          <p:cNvPicPr>
            <a:picLocks noChangeAspect="1"/>
          </p:cNvPicPr>
          <p:nvPr/>
        </p:nvPicPr>
        <p:blipFill>
          <a:blip r:embed="rId3" cstate="print"/>
          <a:stretch>
            <a:fillRect/>
          </a:stretch>
        </p:blipFill>
        <p:spPr>
          <a:xfrm>
            <a:off x="6209806" y="357166"/>
            <a:ext cx="2871093" cy="6500834"/>
          </a:xfrm>
          <a:prstGeom prst="rect">
            <a:avLst/>
          </a:prstGeom>
        </p:spPr>
      </p:pic>
      <p:sp>
        <p:nvSpPr>
          <p:cNvPr id="2" name="Title 1"/>
          <p:cNvSpPr>
            <a:spLocks noGrp="1"/>
          </p:cNvSpPr>
          <p:nvPr>
            <p:ph type="title"/>
          </p:nvPr>
        </p:nvSpPr>
        <p:spPr>
          <a:xfrm>
            <a:off x="242886" y="71414"/>
            <a:ext cx="5329246" cy="1011222"/>
          </a:xfrm>
        </p:spPr>
        <p:txBody>
          <a:bodyPr/>
          <a:lstStyle/>
          <a:p>
            <a:r>
              <a:rPr lang="et-EE" dirty="0" smtClean="0"/>
              <a:t>Projektiriskid</a:t>
            </a:r>
            <a:endParaRPr lang="et-EE" dirty="0"/>
          </a:p>
        </p:txBody>
      </p:sp>
      <p:grpSp>
        <p:nvGrpSpPr>
          <p:cNvPr id="53" name="Group 52"/>
          <p:cNvGrpSpPr/>
          <p:nvPr/>
        </p:nvGrpSpPr>
        <p:grpSpPr>
          <a:xfrm>
            <a:off x="285720" y="2214554"/>
            <a:ext cx="1214446" cy="3643338"/>
            <a:chOff x="571472" y="2000240"/>
            <a:chExt cx="1214446" cy="3643338"/>
          </a:xfrm>
        </p:grpSpPr>
        <p:cxnSp>
          <p:nvCxnSpPr>
            <p:cNvPr id="5" name="Straight Arrow Connector 4"/>
            <p:cNvCxnSpPr/>
            <p:nvPr/>
          </p:nvCxnSpPr>
          <p:spPr>
            <a:xfrm>
              <a:off x="571472" y="2786058"/>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723872" y="2938458"/>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a:off x="857224" y="3213098"/>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571472" y="535782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1000100" y="399891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876272" y="3498850"/>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6" name="Straight Arrow Connector 15"/>
            <p:cNvCxnSpPr/>
            <p:nvPr/>
          </p:nvCxnSpPr>
          <p:spPr>
            <a:xfrm>
              <a:off x="642910" y="4427544"/>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p:nvPr/>
          </p:nvCxnSpPr>
          <p:spPr>
            <a:xfrm>
              <a:off x="1071538" y="2357430"/>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a:off x="571472" y="2000240"/>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9" name="Straight Arrow Connector 18"/>
            <p:cNvCxnSpPr/>
            <p:nvPr/>
          </p:nvCxnSpPr>
          <p:spPr>
            <a:xfrm>
              <a:off x="876272" y="2571744"/>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0" name="Straight Arrow Connector 19"/>
            <p:cNvCxnSpPr/>
            <p:nvPr/>
          </p:nvCxnSpPr>
          <p:spPr>
            <a:xfrm>
              <a:off x="1357290" y="2928934"/>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1" name="Straight Arrow Connector 20"/>
            <p:cNvCxnSpPr/>
            <p:nvPr/>
          </p:nvCxnSpPr>
          <p:spPr>
            <a:xfrm>
              <a:off x="571472" y="3357562"/>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2" name="Straight Arrow Connector 21"/>
            <p:cNvCxnSpPr/>
            <p:nvPr/>
          </p:nvCxnSpPr>
          <p:spPr>
            <a:xfrm>
              <a:off x="1142976" y="3784602"/>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3" name="Straight Arrow Connector 22"/>
            <p:cNvCxnSpPr/>
            <p:nvPr/>
          </p:nvCxnSpPr>
          <p:spPr>
            <a:xfrm>
              <a:off x="876272" y="507048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4" name="Straight Arrow Connector 23"/>
            <p:cNvCxnSpPr/>
            <p:nvPr/>
          </p:nvCxnSpPr>
          <p:spPr>
            <a:xfrm>
              <a:off x="785786" y="471329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5" name="Straight Arrow Connector 24"/>
            <p:cNvCxnSpPr/>
            <p:nvPr/>
          </p:nvCxnSpPr>
          <p:spPr>
            <a:xfrm>
              <a:off x="1214414" y="5641990"/>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grpSp>
        <p:nvGrpSpPr>
          <p:cNvPr id="54" name="Group 53"/>
          <p:cNvGrpSpPr/>
          <p:nvPr/>
        </p:nvGrpSpPr>
        <p:grpSpPr>
          <a:xfrm>
            <a:off x="2000232" y="2427280"/>
            <a:ext cx="885828" cy="3359174"/>
            <a:chOff x="2857488" y="1928802"/>
            <a:chExt cx="885828" cy="3359174"/>
          </a:xfrm>
        </p:grpSpPr>
        <p:cxnSp>
          <p:nvCxnSpPr>
            <p:cNvPr id="33" name="Straight Arrow Connector 32"/>
            <p:cNvCxnSpPr/>
            <p:nvPr/>
          </p:nvCxnSpPr>
          <p:spPr>
            <a:xfrm>
              <a:off x="3009888" y="2867020"/>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5" name="Straight Arrow Connector 34"/>
            <p:cNvCxnSpPr/>
            <p:nvPr/>
          </p:nvCxnSpPr>
          <p:spPr>
            <a:xfrm>
              <a:off x="2857488" y="5286388"/>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7" name="Straight Arrow Connector 36"/>
            <p:cNvCxnSpPr/>
            <p:nvPr/>
          </p:nvCxnSpPr>
          <p:spPr>
            <a:xfrm>
              <a:off x="3162288" y="3427412"/>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38" name="Straight Arrow Connector 37"/>
            <p:cNvCxnSpPr/>
            <p:nvPr/>
          </p:nvCxnSpPr>
          <p:spPr>
            <a:xfrm>
              <a:off x="2928926" y="435610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0" name="Straight Arrow Connector 39"/>
            <p:cNvCxnSpPr/>
            <p:nvPr/>
          </p:nvCxnSpPr>
          <p:spPr>
            <a:xfrm>
              <a:off x="2857488" y="1928802"/>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1" name="Straight Arrow Connector 40"/>
            <p:cNvCxnSpPr/>
            <p:nvPr/>
          </p:nvCxnSpPr>
          <p:spPr>
            <a:xfrm>
              <a:off x="3162288" y="250030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5" name="Straight Arrow Connector 44"/>
            <p:cNvCxnSpPr/>
            <p:nvPr/>
          </p:nvCxnSpPr>
          <p:spPr>
            <a:xfrm>
              <a:off x="3162288" y="4999048"/>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8" name="Straight Arrow Connector 47"/>
            <p:cNvCxnSpPr/>
            <p:nvPr/>
          </p:nvCxnSpPr>
          <p:spPr>
            <a:xfrm>
              <a:off x="3081326" y="4000504"/>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9" name="Straight Arrow Connector 48"/>
            <p:cNvCxnSpPr/>
            <p:nvPr/>
          </p:nvCxnSpPr>
          <p:spPr>
            <a:xfrm>
              <a:off x="3314688" y="464344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grpSp>
        <p:nvGrpSpPr>
          <p:cNvPr id="71" name="Group 70"/>
          <p:cNvGrpSpPr/>
          <p:nvPr/>
        </p:nvGrpSpPr>
        <p:grpSpPr>
          <a:xfrm>
            <a:off x="3428992" y="2498718"/>
            <a:ext cx="733428" cy="3071834"/>
            <a:chOff x="4614866" y="2141528"/>
            <a:chExt cx="733428" cy="3071834"/>
          </a:xfrm>
        </p:grpSpPr>
        <p:cxnSp>
          <p:nvCxnSpPr>
            <p:cNvPr id="56" name="Straight Arrow Connector 55"/>
            <p:cNvCxnSpPr/>
            <p:nvPr/>
          </p:nvCxnSpPr>
          <p:spPr>
            <a:xfrm>
              <a:off x="4767266" y="307974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58" name="Straight Arrow Connector 57"/>
            <p:cNvCxnSpPr/>
            <p:nvPr/>
          </p:nvCxnSpPr>
          <p:spPr>
            <a:xfrm>
              <a:off x="4919666" y="3640138"/>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59" name="Straight Arrow Connector 58"/>
            <p:cNvCxnSpPr/>
            <p:nvPr/>
          </p:nvCxnSpPr>
          <p:spPr>
            <a:xfrm>
              <a:off x="4686304" y="4568832"/>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60" name="Straight Arrow Connector 59"/>
            <p:cNvCxnSpPr/>
            <p:nvPr/>
          </p:nvCxnSpPr>
          <p:spPr>
            <a:xfrm>
              <a:off x="4614866" y="2141528"/>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62" name="Straight Arrow Connector 61"/>
            <p:cNvCxnSpPr/>
            <p:nvPr/>
          </p:nvCxnSpPr>
          <p:spPr>
            <a:xfrm>
              <a:off x="4919666" y="5211774"/>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grpSp>
        <p:nvGrpSpPr>
          <p:cNvPr id="72" name="Group 71"/>
          <p:cNvGrpSpPr/>
          <p:nvPr/>
        </p:nvGrpSpPr>
        <p:grpSpPr>
          <a:xfrm>
            <a:off x="4786314" y="2500306"/>
            <a:ext cx="733428" cy="3071834"/>
            <a:chOff x="6338902" y="2143116"/>
            <a:chExt cx="733428" cy="3071834"/>
          </a:xfrm>
        </p:grpSpPr>
        <p:cxnSp>
          <p:nvCxnSpPr>
            <p:cNvPr id="68" name="Straight Arrow Connector 67"/>
            <p:cNvCxnSpPr/>
            <p:nvPr/>
          </p:nvCxnSpPr>
          <p:spPr>
            <a:xfrm>
              <a:off x="6643702" y="364172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69" name="Straight Arrow Connector 68"/>
            <p:cNvCxnSpPr/>
            <p:nvPr/>
          </p:nvCxnSpPr>
          <p:spPr>
            <a:xfrm>
              <a:off x="6338902" y="2143116"/>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70" name="Straight Arrow Connector 69"/>
            <p:cNvCxnSpPr/>
            <p:nvPr/>
          </p:nvCxnSpPr>
          <p:spPr>
            <a:xfrm>
              <a:off x="6643702" y="5213362"/>
              <a:ext cx="428628" cy="158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grpSp>
      <p:grpSp>
        <p:nvGrpSpPr>
          <p:cNvPr id="78" name="Group 77"/>
          <p:cNvGrpSpPr/>
          <p:nvPr/>
        </p:nvGrpSpPr>
        <p:grpSpPr>
          <a:xfrm>
            <a:off x="1500166" y="1428737"/>
            <a:ext cx="461665" cy="4714907"/>
            <a:chOff x="1643042" y="1428737"/>
            <a:chExt cx="461665" cy="4714907"/>
          </a:xfrm>
        </p:grpSpPr>
        <p:sp>
          <p:nvSpPr>
            <p:cNvPr id="26" name="TextBox 25"/>
            <p:cNvSpPr txBox="1"/>
            <p:nvPr/>
          </p:nvSpPr>
          <p:spPr>
            <a:xfrm>
              <a:off x="1643042" y="2143116"/>
              <a:ext cx="461665" cy="4000528"/>
            </a:xfrm>
            <a:prstGeom prst="rect">
              <a:avLst/>
            </a:prstGeom>
            <a:ln w="38100"/>
          </p:spPr>
          <p:style>
            <a:lnRef idx="2">
              <a:schemeClr val="accent3"/>
            </a:lnRef>
            <a:fillRef idx="1">
              <a:schemeClr val="lt1"/>
            </a:fillRef>
            <a:effectRef idx="0">
              <a:schemeClr val="accent3"/>
            </a:effectRef>
            <a:fontRef idx="minor">
              <a:schemeClr val="dk1"/>
            </a:fontRef>
          </p:style>
          <p:txBody>
            <a:bodyPr vert="vert270" wrap="square" rtlCol="0">
              <a:spAutoFit/>
            </a:bodyPr>
            <a:lstStyle/>
            <a:p>
              <a:pPr algn="ctr"/>
              <a:r>
                <a:rPr lang="et-EE" dirty="0" smtClean="0"/>
                <a:t>Planeerimine</a:t>
              </a:r>
            </a:p>
          </p:txBody>
        </p:sp>
        <p:cxnSp>
          <p:nvCxnSpPr>
            <p:cNvPr id="75" name="Straight Connector 74"/>
            <p:cNvCxnSpPr/>
            <p:nvPr/>
          </p:nvCxnSpPr>
          <p:spPr>
            <a:xfrm rot="5400000" flipH="1" flipV="1">
              <a:off x="1504547" y="1781545"/>
              <a:ext cx="714370" cy="8753"/>
            </a:xfrm>
            <a:prstGeom prst="line">
              <a:avLst/>
            </a:prstGeom>
            <a:ln w="38100"/>
          </p:spPr>
          <p:style>
            <a:lnRef idx="2">
              <a:schemeClr val="accent3"/>
            </a:lnRef>
            <a:fillRef idx="1">
              <a:schemeClr val="lt1"/>
            </a:fillRef>
            <a:effectRef idx="0">
              <a:schemeClr val="accent3"/>
            </a:effectRef>
            <a:fontRef idx="minor">
              <a:schemeClr val="dk1"/>
            </a:fontRef>
          </p:style>
        </p:cxnSp>
      </p:grpSp>
      <p:grpSp>
        <p:nvGrpSpPr>
          <p:cNvPr id="79" name="Group 78"/>
          <p:cNvGrpSpPr/>
          <p:nvPr/>
        </p:nvGrpSpPr>
        <p:grpSpPr>
          <a:xfrm>
            <a:off x="2928926" y="1428736"/>
            <a:ext cx="461665" cy="4714908"/>
            <a:chOff x="3357554" y="1428736"/>
            <a:chExt cx="461665" cy="4714908"/>
          </a:xfrm>
        </p:grpSpPr>
        <p:sp>
          <p:nvSpPr>
            <p:cNvPr id="51" name="TextBox 50"/>
            <p:cNvSpPr txBox="1"/>
            <p:nvPr/>
          </p:nvSpPr>
          <p:spPr>
            <a:xfrm>
              <a:off x="3357554" y="2143116"/>
              <a:ext cx="461665" cy="4000528"/>
            </a:xfrm>
            <a:prstGeom prst="rect">
              <a:avLst/>
            </a:prstGeom>
            <a:ln w="38100"/>
          </p:spPr>
          <p:style>
            <a:lnRef idx="2">
              <a:schemeClr val="accent3"/>
            </a:lnRef>
            <a:fillRef idx="1">
              <a:schemeClr val="lt1"/>
            </a:fillRef>
            <a:effectRef idx="0">
              <a:schemeClr val="accent3"/>
            </a:effectRef>
            <a:fontRef idx="minor">
              <a:schemeClr val="dk1"/>
            </a:fontRef>
          </p:style>
          <p:txBody>
            <a:bodyPr vert="vert270" wrap="square" rtlCol="0">
              <a:spAutoFit/>
            </a:bodyPr>
            <a:lstStyle/>
            <a:p>
              <a:pPr algn="ctr"/>
              <a:r>
                <a:rPr lang="et-EE" dirty="0" smtClean="0"/>
                <a:t>Kommunikatsioon</a:t>
              </a:r>
              <a:endParaRPr lang="et-EE" dirty="0"/>
            </a:p>
          </p:txBody>
        </p:sp>
        <p:cxnSp>
          <p:nvCxnSpPr>
            <p:cNvPr id="76" name="Straight Connector 75"/>
            <p:cNvCxnSpPr/>
            <p:nvPr/>
          </p:nvCxnSpPr>
          <p:spPr>
            <a:xfrm rot="5400000" flipH="1" flipV="1">
              <a:off x="3219060" y="1781544"/>
              <a:ext cx="714370" cy="8753"/>
            </a:xfrm>
            <a:prstGeom prst="line">
              <a:avLst/>
            </a:prstGeom>
            <a:ln w="38100"/>
          </p:spPr>
          <p:style>
            <a:lnRef idx="2">
              <a:schemeClr val="accent3"/>
            </a:lnRef>
            <a:fillRef idx="1">
              <a:schemeClr val="lt1"/>
            </a:fillRef>
            <a:effectRef idx="0">
              <a:schemeClr val="accent3"/>
            </a:effectRef>
            <a:fontRef idx="minor">
              <a:schemeClr val="dk1"/>
            </a:fontRef>
          </p:style>
        </p:cxnSp>
      </p:grpSp>
      <p:grpSp>
        <p:nvGrpSpPr>
          <p:cNvPr id="80" name="Group 79"/>
          <p:cNvGrpSpPr/>
          <p:nvPr/>
        </p:nvGrpSpPr>
        <p:grpSpPr>
          <a:xfrm>
            <a:off x="4286248" y="1428738"/>
            <a:ext cx="461665" cy="4714905"/>
            <a:chOff x="4786314" y="1428738"/>
            <a:chExt cx="461665" cy="4714905"/>
          </a:xfrm>
        </p:grpSpPr>
        <p:sp>
          <p:nvSpPr>
            <p:cNvPr id="66" name="TextBox 65"/>
            <p:cNvSpPr txBox="1"/>
            <p:nvPr/>
          </p:nvSpPr>
          <p:spPr>
            <a:xfrm>
              <a:off x="4786314" y="2143115"/>
              <a:ext cx="461665" cy="4000528"/>
            </a:xfrm>
            <a:prstGeom prst="rect">
              <a:avLst/>
            </a:prstGeom>
            <a:ln w="38100"/>
          </p:spPr>
          <p:style>
            <a:lnRef idx="2">
              <a:schemeClr val="accent3"/>
            </a:lnRef>
            <a:fillRef idx="1">
              <a:schemeClr val="lt1"/>
            </a:fillRef>
            <a:effectRef idx="0">
              <a:schemeClr val="accent3"/>
            </a:effectRef>
            <a:fontRef idx="minor">
              <a:schemeClr val="dk1"/>
            </a:fontRef>
          </p:style>
          <p:txBody>
            <a:bodyPr vert="vert270" wrap="square" rtlCol="0">
              <a:spAutoFit/>
            </a:bodyPr>
            <a:lstStyle/>
            <a:p>
              <a:pPr algn="ctr"/>
              <a:r>
                <a:rPr lang="et-EE" dirty="0" smtClean="0"/>
                <a:t>Protsessid</a:t>
              </a:r>
              <a:endParaRPr lang="et-EE" dirty="0"/>
            </a:p>
          </p:txBody>
        </p:sp>
        <p:cxnSp>
          <p:nvCxnSpPr>
            <p:cNvPr id="77" name="Straight Connector 76"/>
            <p:cNvCxnSpPr/>
            <p:nvPr/>
          </p:nvCxnSpPr>
          <p:spPr>
            <a:xfrm rot="5400000" flipH="1" flipV="1">
              <a:off x="4647820" y="1781546"/>
              <a:ext cx="714370" cy="8753"/>
            </a:xfrm>
            <a:prstGeom prst="line">
              <a:avLst/>
            </a:prstGeom>
            <a:ln w="38100"/>
          </p:spPr>
          <p:style>
            <a:lnRef idx="2">
              <a:schemeClr val="accent3"/>
            </a:lnRef>
            <a:fillRef idx="1">
              <a:schemeClr val="lt1"/>
            </a:fillRef>
            <a:effectRef idx="0">
              <a:schemeClr val="accent3"/>
            </a:effectRef>
            <a:fontRef idx="minor">
              <a:schemeClr val="dk1"/>
            </a:fontRef>
          </p:style>
        </p:cxnSp>
      </p:grpSp>
      <p:grpSp>
        <p:nvGrpSpPr>
          <p:cNvPr id="81" name="Group 80"/>
          <p:cNvGrpSpPr/>
          <p:nvPr/>
        </p:nvGrpSpPr>
        <p:grpSpPr>
          <a:xfrm>
            <a:off x="5572132" y="1428736"/>
            <a:ext cx="461665" cy="4714905"/>
            <a:chOff x="4786314" y="1428738"/>
            <a:chExt cx="461665" cy="4714905"/>
          </a:xfrm>
        </p:grpSpPr>
        <p:sp>
          <p:nvSpPr>
            <p:cNvPr id="82" name="TextBox 81"/>
            <p:cNvSpPr txBox="1"/>
            <p:nvPr/>
          </p:nvSpPr>
          <p:spPr>
            <a:xfrm>
              <a:off x="4786314" y="2143115"/>
              <a:ext cx="461665" cy="4000528"/>
            </a:xfrm>
            <a:prstGeom prst="rect">
              <a:avLst/>
            </a:prstGeom>
            <a:ln w="38100"/>
          </p:spPr>
          <p:style>
            <a:lnRef idx="2">
              <a:schemeClr val="accent3"/>
            </a:lnRef>
            <a:fillRef idx="1">
              <a:schemeClr val="lt1"/>
            </a:fillRef>
            <a:effectRef idx="0">
              <a:schemeClr val="accent3"/>
            </a:effectRef>
            <a:fontRef idx="minor">
              <a:schemeClr val="dk1"/>
            </a:fontRef>
          </p:style>
          <p:txBody>
            <a:bodyPr vert="vert270" wrap="square" rtlCol="0">
              <a:spAutoFit/>
            </a:bodyPr>
            <a:lstStyle/>
            <a:p>
              <a:pPr algn="ctr"/>
              <a:r>
                <a:rPr lang="et-EE" dirty="0" smtClean="0"/>
                <a:t>Loomulik  taip</a:t>
              </a:r>
              <a:endParaRPr lang="et-EE" dirty="0"/>
            </a:p>
          </p:txBody>
        </p:sp>
        <p:cxnSp>
          <p:nvCxnSpPr>
            <p:cNvPr id="83" name="Straight Connector 82"/>
            <p:cNvCxnSpPr/>
            <p:nvPr/>
          </p:nvCxnSpPr>
          <p:spPr>
            <a:xfrm rot="5400000" flipH="1" flipV="1">
              <a:off x="4647820" y="1781546"/>
              <a:ext cx="714370" cy="8753"/>
            </a:xfrm>
            <a:prstGeom prst="line">
              <a:avLst/>
            </a:prstGeom>
            <a:ln w="38100"/>
          </p:spPr>
          <p:style>
            <a:lnRef idx="2">
              <a:schemeClr val="accent3"/>
            </a:lnRef>
            <a:fillRef idx="1">
              <a:schemeClr val="lt1"/>
            </a:fillRef>
            <a:effectRef idx="0">
              <a:schemeClr val="accent3"/>
            </a:effectRef>
            <a:fontRef idx="minor">
              <a:schemeClr val="dk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78"/>
                                        </p:tgtEl>
                                        <p:attrNameLst>
                                          <p:attrName>style.visibility</p:attrName>
                                        </p:attrNameLst>
                                      </p:cBhvr>
                                      <p:to>
                                        <p:strVal val="visible"/>
                                      </p:to>
                                    </p:set>
                                    <p:anim calcmode="lin" valueType="num">
                                      <p:cBhvr additive="base">
                                        <p:cTn id="7" dur="500" fill="hold"/>
                                        <p:tgtEl>
                                          <p:spTgt spid="78"/>
                                        </p:tgtEl>
                                        <p:attrNameLst>
                                          <p:attrName>ppt_x</p:attrName>
                                        </p:attrNameLst>
                                      </p:cBhvr>
                                      <p:tavLst>
                                        <p:tav tm="0">
                                          <p:val>
                                            <p:strVal val="#ppt_x"/>
                                          </p:val>
                                        </p:tav>
                                        <p:tav tm="100000">
                                          <p:val>
                                            <p:strVal val="#ppt_x"/>
                                          </p:val>
                                        </p:tav>
                                      </p:tavLst>
                                    </p:anim>
                                    <p:anim calcmode="lin" valueType="num">
                                      <p:cBhvr additive="base">
                                        <p:cTn id="8" dur="500" fill="hold"/>
                                        <p:tgtEl>
                                          <p:spTgt spid="78"/>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0"/>
                                          </p:stCondLst>
                                        </p:cTn>
                                        <p:tgtEl>
                                          <p:spTgt spid="5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1" fill="hold" nodeType="clickEffect">
                                  <p:stCondLst>
                                    <p:cond delay="0"/>
                                  </p:stCondLst>
                                  <p:childTnLst>
                                    <p:set>
                                      <p:cBhvr>
                                        <p:cTn id="15" dur="1" fill="hold">
                                          <p:stCondLst>
                                            <p:cond delay="0"/>
                                          </p:stCondLst>
                                        </p:cTn>
                                        <p:tgtEl>
                                          <p:spTgt spid="79"/>
                                        </p:tgtEl>
                                        <p:attrNameLst>
                                          <p:attrName>style.visibility</p:attrName>
                                        </p:attrNameLst>
                                      </p:cBhvr>
                                      <p:to>
                                        <p:strVal val="visible"/>
                                      </p:to>
                                    </p:set>
                                    <p:anim calcmode="lin" valueType="num">
                                      <p:cBhvr additive="base">
                                        <p:cTn id="16" dur="500" fill="hold"/>
                                        <p:tgtEl>
                                          <p:spTgt spid="79"/>
                                        </p:tgtEl>
                                        <p:attrNameLst>
                                          <p:attrName>ppt_x</p:attrName>
                                        </p:attrNameLst>
                                      </p:cBhvr>
                                      <p:tavLst>
                                        <p:tav tm="0">
                                          <p:val>
                                            <p:strVal val="#ppt_x"/>
                                          </p:val>
                                        </p:tav>
                                        <p:tav tm="100000">
                                          <p:val>
                                            <p:strVal val="#ppt_x"/>
                                          </p:val>
                                        </p:tav>
                                      </p:tavLst>
                                    </p:anim>
                                    <p:anim calcmode="lin" valueType="num">
                                      <p:cBhvr additive="base">
                                        <p:cTn id="17" dur="500" fill="hold"/>
                                        <p:tgtEl>
                                          <p:spTgt spid="79"/>
                                        </p:tgtEl>
                                        <p:attrNameLst>
                                          <p:attrName>ppt_y</p:attrName>
                                        </p:attrNameLst>
                                      </p:cBhvr>
                                      <p:tavLst>
                                        <p:tav tm="0">
                                          <p:val>
                                            <p:strVal val="0-#ppt_h/2"/>
                                          </p:val>
                                        </p:tav>
                                        <p:tav tm="100000">
                                          <p:val>
                                            <p:strVal val="#ppt_y"/>
                                          </p:val>
                                        </p:tav>
                                      </p:tavLst>
                                    </p:anim>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80"/>
                                        </p:tgtEl>
                                        <p:attrNameLst>
                                          <p:attrName>style.visibility</p:attrName>
                                        </p:attrNameLst>
                                      </p:cBhvr>
                                      <p:to>
                                        <p:strVal val="visible"/>
                                      </p:to>
                                    </p:set>
                                    <p:anim calcmode="lin" valueType="num">
                                      <p:cBhvr additive="base">
                                        <p:cTn id="25" dur="500" fill="hold"/>
                                        <p:tgtEl>
                                          <p:spTgt spid="80"/>
                                        </p:tgtEl>
                                        <p:attrNameLst>
                                          <p:attrName>ppt_x</p:attrName>
                                        </p:attrNameLst>
                                      </p:cBhvr>
                                      <p:tavLst>
                                        <p:tav tm="0">
                                          <p:val>
                                            <p:strVal val="#ppt_x"/>
                                          </p:val>
                                        </p:tav>
                                        <p:tav tm="100000">
                                          <p:val>
                                            <p:strVal val="#ppt_x"/>
                                          </p:val>
                                        </p:tav>
                                      </p:tavLst>
                                    </p:anim>
                                    <p:anim calcmode="lin" valueType="num">
                                      <p:cBhvr additive="base">
                                        <p:cTn id="26" dur="500" fill="hold"/>
                                        <p:tgtEl>
                                          <p:spTgt spid="80"/>
                                        </p:tgtEl>
                                        <p:attrNameLst>
                                          <p:attrName>ppt_y</p:attrName>
                                        </p:attrNameLst>
                                      </p:cBhvr>
                                      <p:tavLst>
                                        <p:tav tm="0">
                                          <p:val>
                                            <p:strVal val="0-#ppt_h/2"/>
                                          </p:val>
                                        </p:tav>
                                        <p:tav tm="100000">
                                          <p:val>
                                            <p:strVal val="#ppt_y"/>
                                          </p:val>
                                        </p:tav>
                                      </p:tavLst>
                                    </p:anim>
                                  </p:childTnLst>
                                </p:cTn>
                              </p:par>
                            </p:childTnLst>
                          </p:cTn>
                        </p:par>
                        <p:par>
                          <p:cTn id="27" fill="hold">
                            <p:stCondLst>
                              <p:cond delay="500"/>
                            </p:stCondLst>
                            <p:childTnLst>
                              <p:par>
                                <p:cTn id="28" presetID="1" presetClass="entr" presetSubtype="0" fill="hold" nodeType="afterEffect">
                                  <p:stCondLst>
                                    <p:cond delay="0"/>
                                  </p:stCondLst>
                                  <p:childTnLst>
                                    <p:set>
                                      <p:cBhvr>
                                        <p:cTn id="29" dur="1" fill="hold">
                                          <p:stCondLst>
                                            <p:cond delay="0"/>
                                          </p:stCondLst>
                                        </p:cTn>
                                        <p:tgtEl>
                                          <p:spTgt spid="72"/>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1" fill="hold" nodeType="clickEffect">
                                  <p:stCondLst>
                                    <p:cond delay="0"/>
                                  </p:stCondLst>
                                  <p:childTnLst>
                                    <p:set>
                                      <p:cBhvr>
                                        <p:cTn id="33" dur="1" fill="hold">
                                          <p:stCondLst>
                                            <p:cond delay="0"/>
                                          </p:stCondLst>
                                        </p:cTn>
                                        <p:tgtEl>
                                          <p:spTgt spid="81"/>
                                        </p:tgtEl>
                                        <p:attrNameLst>
                                          <p:attrName>style.visibility</p:attrName>
                                        </p:attrNameLst>
                                      </p:cBhvr>
                                      <p:to>
                                        <p:strVal val="visible"/>
                                      </p:to>
                                    </p:set>
                                    <p:anim calcmode="lin" valueType="num">
                                      <p:cBhvr additive="base">
                                        <p:cTn id="34" dur="500" fill="hold"/>
                                        <p:tgtEl>
                                          <p:spTgt spid="81"/>
                                        </p:tgtEl>
                                        <p:attrNameLst>
                                          <p:attrName>ppt_x</p:attrName>
                                        </p:attrNameLst>
                                      </p:cBhvr>
                                      <p:tavLst>
                                        <p:tav tm="0">
                                          <p:val>
                                            <p:strVal val="#ppt_x"/>
                                          </p:val>
                                        </p:tav>
                                        <p:tav tm="100000">
                                          <p:val>
                                            <p:strVal val="#ppt_x"/>
                                          </p:val>
                                        </p:tav>
                                      </p:tavLst>
                                    </p:anim>
                                    <p:anim calcmode="lin" valueType="num">
                                      <p:cBhvr additive="base">
                                        <p:cTn id="35" dur="500" fill="hold"/>
                                        <p:tgtEl>
                                          <p:spTgt spid="8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500042"/>
            <a:ext cx="8748712" cy="511175"/>
          </a:xfrm>
        </p:spPr>
        <p:txBody>
          <a:bodyPr>
            <a:normAutofit fontScale="90000"/>
          </a:bodyPr>
          <a:lstStyle/>
          <a:p>
            <a:pPr algn="l"/>
            <a:r>
              <a:rPr lang="et-EE" dirty="0" smtClean="0"/>
              <a:t>Projekti edu tagamise sammud</a:t>
            </a:r>
            <a:endParaRPr lang="et-EE" dirty="0"/>
          </a:p>
        </p:txBody>
      </p:sp>
      <p:sp>
        <p:nvSpPr>
          <p:cNvPr id="3" name="Content Placeholder 2"/>
          <p:cNvSpPr>
            <a:spLocks noGrp="1"/>
          </p:cNvSpPr>
          <p:nvPr>
            <p:ph idx="1"/>
          </p:nvPr>
        </p:nvSpPr>
        <p:spPr>
          <a:xfrm>
            <a:off x="285720" y="1428736"/>
            <a:ext cx="8229600" cy="4643470"/>
          </a:xfrm>
        </p:spPr>
        <p:txBody>
          <a:bodyPr>
            <a:normAutofit fontScale="77500" lnSpcReduction="20000"/>
          </a:bodyPr>
          <a:lstStyle/>
          <a:p>
            <a:r>
              <a:rPr lang="et-EE" dirty="0" smtClean="0"/>
              <a:t>Eelnevalt oli juttu sellest, mis võib valesti minna, mida me saame teha, et läheks hästi?</a:t>
            </a:r>
          </a:p>
          <a:p>
            <a:pPr marL="914400" lvl="1" indent="-457200">
              <a:buFont typeface="+mj-lt"/>
              <a:buAutoNum type="arabicPeriod"/>
            </a:pPr>
            <a:r>
              <a:rPr lang="et-EE" dirty="0" smtClean="0"/>
              <a:t>Defineerida </a:t>
            </a:r>
            <a:r>
              <a:rPr lang="et-EE" b="1" dirty="0" smtClean="0"/>
              <a:t>ärilised</a:t>
            </a:r>
            <a:r>
              <a:rPr lang="et-EE" dirty="0" smtClean="0"/>
              <a:t> eesmärgid</a:t>
            </a:r>
          </a:p>
          <a:p>
            <a:pPr marL="914400" lvl="1" indent="-457200">
              <a:buFont typeface="+mj-lt"/>
              <a:buAutoNum type="arabicPeriod"/>
            </a:pPr>
            <a:r>
              <a:rPr lang="et-EE" dirty="0" smtClean="0"/>
              <a:t>Identifitseerida </a:t>
            </a:r>
            <a:r>
              <a:rPr lang="et-EE" b="1" dirty="0" smtClean="0"/>
              <a:t>osapooled</a:t>
            </a:r>
            <a:r>
              <a:rPr lang="et-EE" dirty="0" smtClean="0"/>
              <a:t> ja nende </a:t>
            </a:r>
            <a:r>
              <a:rPr lang="et-EE" b="1" dirty="0" smtClean="0"/>
              <a:t>huvid</a:t>
            </a:r>
          </a:p>
          <a:p>
            <a:pPr marL="914400" lvl="1" indent="-457200">
              <a:buFont typeface="+mj-lt"/>
              <a:buAutoNum type="arabicPeriod"/>
            </a:pPr>
            <a:r>
              <a:rPr lang="et-EE" dirty="0" smtClean="0"/>
              <a:t>Identifitseerida ja prioritiseerida projekti </a:t>
            </a:r>
            <a:r>
              <a:rPr lang="et-EE" b="1" dirty="0" smtClean="0"/>
              <a:t>kitsendused</a:t>
            </a:r>
          </a:p>
          <a:p>
            <a:pPr marL="914400" lvl="1" indent="-457200">
              <a:buFont typeface="+mj-lt"/>
              <a:buAutoNum type="arabicPeriod"/>
            </a:pPr>
            <a:r>
              <a:rPr lang="et-EE" dirty="0" smtClean="0"/>
              <a:t>Koguda </a:t>
            </a:r>
            <a:r>
              <a:rPr lang="et-EE" b="1" dirty="0" smtClean="0"/>
              <a:t>nõuded</a:t>
            </a:r>
          </a:p>
          <a:p>
            <a:pPr marL="914400" lvl="1" indent="-457200">
              <a:buFont typeface="+mj-lt"/>
              <a:buAutoNum type="arabicPeriod"/>
            </a:pPr>
            <a:r>
              <a:rPr lang="et-EE" dirty="0" smtClean="0"/>
              <a:t>Tuletada projekti </a:t>
            </a:r>
            <a:r>
              <a:rPr lang="et-EE" b="1" dirty="0" smtClean="0"/>
              <a:t>edukriteeriumid</a:t>
            </a:r>
          </a:p>
          <a:p>
            <a:pPr marL="914400" lvl="1" indent="-457200">
              <a:buFont typeface="+mj-lt"/>
              <a:buAutoNum type="arabicPeriod"/>
            </a:pPr>
            <a:r>
              <a:rPr lang="et-EE" dirty="0" smtClean="0"/>
              <a:t>Projekti </a:t>
            </a:r>
            <a:r>
              <a:rPr lang="et-EE" b="1" dirty="0" smtClean="0"/>
              <a:t>skoop </a:t>
            </a:r>
            <a:r>
              <a:rPr lang="et-EE" dirty="0" smtClean="0"/>
              <a:t>täpselt piiritleda</a:t>
            </a:r>
          </a:p>
          <a:p>
            <a:pPr marL="914400" lvl="1" indent="-457200">
              <a:buFont typeface="+mj-lt"/>
              <a:buAutoNum type="arabicPeriod"/>
            </a:pPr>
            <a:r>
              <a:rPr lang="et-EE" dirty="0" smtClean="0"/>
              <a:t>Luua </a:t>
            </a:r>
            <a:r>
              <a:rPr lang="et-EE" b="1" dirty="0" smtClean="0"/>
              <a:t>kirjalik projektiplaan</a:t>
            </a:r>
          </a:p>
          <a:p>
            <a:pPr marL="914400" lvl="1" indent="-457200">
              <a:buFont typeface="+mj-lt"/>
              <a:buAutoNum type="arabicPeriod"/>
            </a:pPr>
            <a:r>
              <a:rPr lang="et-EE" dirty="0" smtClean="0"/>
              <a:t>Luua operatiivsete </a:t>
            </a:r>
            <a:r>
              <a:rPr lang="et-EE" b="1" dirty="0" smtClean="0"/>
              <a:t>kokkulepete struktuur</a:t>
            </a:r>
            <a:r>
              <a:rPr lang="et-EE" dirty="0" smtClean="0"/>
              <a:t> kliendiga</a:t>
            </a:r>
          </a:p>
          <a:p>
            <a:pPr marL="914400" lvl="1" indent="-457200">
              <a:buFont typeface="+mj-lt"/>
              <a:buAutoNum type="arabicPeriod"/>
            </a:pPr>
            <a:r>
              <a:rPr lang="et-EE" dirty="0" smtClean="0"/>
              <a:t>Defineerida ja katta </a:t>
            </a:r>
            <a:r>
              <a:rPr lang="et-EE" b="1" dirty="0" smtClean="0"/>
              <a:t>vastutusalad</a:t>
            </a:r>
          </a:p>
          <a:p>
            <a:pPr marL="914400" lvl="1" indent="-457200">
              <a:buFont typeface="+mj-lt"/>
              <a:buAutoNum type="arabicPeriod"/>
            </a:pPr>
            <a:r>
              <a:rPr lang="et-EE" dirty="0" smtClean="0"/>
              <a:t>Defineerida projektis kasutatavad </a:t>
            </a:r>
            <a:r>
              <a:rPr lang="et-EE" b="1" dirty="0" smtClean="0"/>
              <a:t>protsessid</a:t>
            </a:r>
          </a:p>
          <a:p>
            <a:pPr marL="914400" lvl="1" indent="-457200">
              <a:buFont typeface="+mj-lt"/>
              <a:buAutoNum type="arabicPeriod"/>
            </a:pPr>
            <a:r>
              <a:rPr lang="et-EE" dirty="0" smtClean="0"/>
              <a:t>Luua vajalik tehniline </a:t>
            </a:r>
            <a:r>
              <a:rPr lang="et-EE" b="1" dirty="0" smtClean="0"/>
              <a:t>infrastruktuur</a:t>
            </a:r>
            <a:endParaRPr lang="et-E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lchemist.jpg"/>
          <p:cNvPicPr>
            <a:picLocks noGrp="1" noChangeAspect="1"/>
          </p:cNvPicPr>
          <p:nvPr>
            <p:ph idx="1"/>
          </p:nvPr>
        </p:nvPicPr>
        <p:blipFill>
          <a:blip r:embed="rId3" cstate="print"/>
          <a:stretch>
            <a:fillRect/>
          </a:stretch>
        </p:blipFill>
        <p:spPr>
          <a:xfrm>
            <a:off x="1071538" y="214290"/>
            <a:ext cx="7162883" cy="6374965"/>
          </a:xfr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Ärilised eesmärgid</a:t>
            </a:r>
            <a:endParaRPr lang="et-EE" dirty="0"/>
          </a:p>
        </p:txBody>
      </p:sp>
      <p:sp>
        <p:nvSpPr>
          <p:cNvPr id="3" name="Content Placeholder 2"/>
          <p:cNvSpPr>
            <a:spLocks noGrp="1"/>
          </p:cNvSpPr>
          <p:nvPr>
            <p:ph idx="1"/>
          </p:nvPr>
        </p:nvSpPr>
        <p:spPr/>
        <p:txBody>
          <a:bodyPr>
            <a:noAutofit/>
          </a:bodyPr>
          <a:lstStyle/>
          <a:p>
            <a:r>
              <a:rPr lang="et-EE" sz="2400" dirty="0" smtClean="0"/>
              <a:t>Puuduvad hämmastavalt paljudes projektides</a:t>
            </a:r>
          </a:p>
          <a:p>
            <a:pPr lvl="1"/>
            <a:r>
              <a:rPr lang="et-EE" sz="2000" dirty="0" smtClean="0"/>
              <a:t>Teeme midagi, aga keegi ei tea, </a:t>
            </a:r>
            <a:r>
              <a:rPr lang="et-EE" sz="2000" b="1" dirty="0" smtClean="0"/>
              <a:t>miks</a:t>
            </a:r>
          </a:p>
          <a:p>
            <a:r>
              <a:rPr lang="et-EE" sz="2400" dirty="0" smtClean="0"/>
              <a:t>Peavad olema selged kõigile projekti osalistele (konsensus)</a:t>
            </a:r>
          </a:p>
          <a:p>
            <a:r>
              <a:rPr lang="et-EE" sz="2400" dirty="0" smtClean="0"/>
              <a:t>SMART – Specific, Measurable, Achievable, Relevant, Time-specific</a:t>
            </a:r>
          </a:p>
          <a:p>
            <a:r>
              <a:rPr lang="et-EE" sz="2400" dirty="0" smtClean="0"/>
              <a:t>Eesmärgid on tihti nõuete kujul (eriti riigihangetel)</a:t>
            </a:r>
          </a:p>
          <a:p>
            <a:pPr lvl="1"/>
            <a:r>
              <a:rPr lang="et-EE" sz="2000" dirty="0" smtClean="0"/>
              <a:t>Sellegipoolest oluline ärilisi eemärke mõista</a:t>
            </a:r>
          </a:p>
          <a:p>
            <a:pPr lvl="1"/>
            <a:r>
              <a:rPr lang="et-EE" sz="2000" dirty="0" smtClean="0"/>
              <a:t>Klient ei pruugi teada, mida ta tegelikult tahab</a:t>
            </a:r>
          </a:p>
          <a:p>
            <a:pPr lvl="1"/>
            <a:r>
              <a:rPr lang="et-EE" sz="2000" dirty="0" smtClean="0"/>
              <a:t>Kui ta ei saa seda, mida tegelikult tahtis, on projekt ebaõnnestunud isegi juhul, kui tulemus vastab 100% nõuetele</a:t>
            </a:r>
            <a:endParaRPr lang="et-EE"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Äriliste eesmärkide näiteid</a:t>
            </a:r>
            <a:endParaRPr lang="et-EE" dirty="0"/>
          </a:p>
        </p:txBody>
      </p:sp>
      <p:sp>
        <p:nvSpPr>
          <p:cNvPr id="3" name="Content Placeholder 2"/>
          <p:cNvSpPr>
            <a:spLocks noGrp="1"/>
          </p:cNvSpPr>
          <p:nvPr>
            <p:ph idx="1"/>
          </p:nvPr>
        </p:nvSpPr>
        <p:spPr/>
        <p:txBody>
          <a:bodyPr>
            <a:normAutofit/>
          </a:bodyPr>
          <a:lstStyle/>
          <a:p>
            <a:r>
              <a:rPr lang="et-EE" dirty="0" smtClean="0"/>
              <a:t>Saavutada X kuuga Y regioonis Z% turuosa</a:t>
            </a:r>
          </a:p>
          <a:p>
            <a:r>
              <a:rPr lang="et-EE" dirty="0" smtClean="0"/>
              <a:t>Jõuda X kuuga kasumisse</a:t>
            </a:r>
          </a:p>
          <a:p>
            <a:r>
              <a:rPr lang="et-EE" dirty="0" smtClean="0"/>
              <a:t>Töödelda X transaktsiooni päevas Y täpsusega</a:t>
            </a:r>
          </a:p>
          <a:p>
            <a:r>
              <a:rPr lang="et-EE" dirty="0" smtClean="0"/>
              <a:t>Rahuldada valitsuse määruses nr X toodud nõuded</a:t>
            </a:r>
          </a:p>
          <a:p>
            <a:r>
              <a:rPr lang="et-EE" dirty="0" smtClean="0"/>
              <a:t>Vähendada kasutajate teenindamiseks kuluvat aega X tunni võrra Y% juhtudest</a:t>
            </a:r>
          </a:p>
          <a:p>
            <a:endParaRPr lang="et-EE"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Osalised ja nende huvid</a:t>
            </a:r>
            <a:endParaRPr lang="et-EE" dirty="0"/>
          </a:p>
        </p:txBody>
      </p:sp>
      <p:sp>
        <p:nvSpPr>
          <p:cNvPr id="3" name="Content Placeholder 2"/>
          <p:cNvSpPr>
            <a:spLocks noGrp="1"/>
          </p:cNvSpPr>
          <p:nvPr>
            <p:ph idx="1"/>
          </p:nvPr>
        </p:nvSpPr>
        <p:spPr>
          <a:xfrm>
            <a:off x="285720" y="1500174"/>
            <a:ext cx="8229600" cy="5303859"/>
          </a:xfrm>
        </p:spPr>
        <p:txBody>
          <a:bodyPr>
            <a:normAutofit/>
          </a:bodyPr>
          <a:lstStyle/>
          <a:p>
            <a:r>
              <a:rPr lang="et-EE" sz="2400" dirty="0" smtClean="0"/>
              <a:t>Osalised on kõik, keda projekt mõjutab või kes mõjutavad projekti</a:t>
            </a:r>
          </a:p>
          <a:p>
            <a:r>
              <a:rPr lang="et-EE" sz="2400" dirty="0" smtClean="0"/>
              <a:t>Sisemiste osaliste näiteid:</a:t>
            </a:r>
          </a:p>
          <a:p>
            <a:pPr lvl="1"/>
            <a:r>
              <a:rPr lang="et-EE" sz="2000" dirty="0" smtClean="0"/>
              <a:t>Projektijuht, analüütikud, sponsor juhtkonnast, arendajad, testijad, IT, sisemised partnerid, omanikud, marketing, tootmine, finants, juristid, müük</a:t>
            </a:r>
          </a:p>
          <a:p>
            <a:r>
              <a:rPr lang="et-EE" sz="2400" dirty="0" smtClean="0"/>
              <a:t>Väliste osaliste näiteid:</a:t>
            </a:r>
          </a:p>
          <a:p>
            <a:pPr lvl="1"/>
            <a:r>
              <a:rPr lang="et-EE" sz="2000" dirty="0" smtClean="0"/>
              <a:t>Kasutajad (otsesed ja kaudsed), tellijad, valitsuse nõuete seadjad, audiitorid, standardiorganisatsioonid, allhankijad, materjalide tarnijad, seonduvate toodete haldajad ja kasutajad, äripartnerid, avalikkus</a:t>
            </a:r>
          </a:p>
          <a:p>
            <a:r>
              <a:rPr lang="et-EE" sz="2400" dirty="0" smtClean="0"/>
              <a:t>Osalistel on soovid, eelkujundatud suhtumised, võidulävi ja piirangud, mis tuleb identifitseerida</a:t>
            </a:r>
          </a:p>
          <a:p>
            <a:pPr lvl="1"/>
            <a:r>
              <a:rPr lang="et-EE" sz="2000" dirty="0" smtClean="0"/>
              <a:t>Võivad projekti käigus muutuda – tähtsamate osalistega tuleb suhelda läbi kogu projekti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Osalised ja nende huvid 2</a:t>
            </a:r>
            <a:endParaRPr lang="et-EE" dirty="0"/>
          </a:p>
        </p:txBody>
      </p:sp>
      <p:sp>
        <p:nvSpPr>
          <p:cNvPr id="3" name="Content Placeholder 2"/>
          <p:cNvSpPr>
            <a:spLocks noGrp="1"/>
          </p:cNvSpPr>
          <p:nvPr>
            <p:ph idx="1"/>
          </p:nvPr>
        </p:nvSpPr>
        <p:spPr>
          <a:xfrm>
            <a:off x="457200" y="1357332"/>
            <a:ext cx="8229600" cy="4929188"/>
          </a:xfrm>
        </p:spPr>
        <p:txBody>
          <a:bodyPr>
            <a:normAutofit lnSpcReduction="10000"/>
          </a:bodyPr>
          <a:lstStyle/>
          <a:p>
            <a:r>
              <a:rPr lang="et-EE" sz="2400" dirty="0" smtClean="0"/>
              <a:t>Tuleb defineerida, kuidas me lahendame osalistevahelisi huvide konflikte</a:t>
            </a:r>
          </a:p>
          <a:p>
            <a:pPr lvl="1"/>
            <a:r>
              <a:rPr lang="et-EE" sz="1800" dirty="0" smtClean="0"/>
              <a:t>Näiteid: konsensus, erinevate kaaludega hääletamine, üks inimene on diktaator, komitee otsustab mingi analüüsi põhjal</a:t>
            </a:r>
          </a:p>
          <a:p>
            <a:pPr lvl="1"/>
            <a:r>
              <a:rPr lang="et-EE" sz="1800" dirty="0" smtClean="0"/>
              <a:t>Peamine on, et me mõistame ja järgime otsustusreegleid</a:t>
            </a:r>
          </a:p>
          <a:p>
            <a:r>
              <a:rPr lang="et-EE" sz="2400" dirty="0" smtClean="0"/>
              <a:t>Kõige olulisem osaline on projekti sponsor</a:t>
            </a:r>
          </a:p>
          <a:p>
            <a:pPr lvl="1"/>
            <a:r>
              <a:rPr lang="et-EE" sz="1800" dirty="0" smtClean="0"/>
              <a:t>Sponsor on see, kes maksab meie laste leiva eest</a:t>
            </a:r>
          </a:p>
          <a:p>
            <a:pPr lvl="1"/>
            <a:r>
              <a:rPr lang="et-EE" sz="1800" dirty="0" smtClean="0"/>
              <a:t>Ilma sponsorita projekt tavaliselt hävib</a:t>
            </a:r>
          </a:p>
          <a:p>
            <a:pPr lvl="1"/>
            <a:r>
              <a:rPr lang="et-EE" sz="1800" dirty="0" smtClean="0"/>
              <a:t>Sponsorlust tuleb hoida </a:t>
            </a:r>
            <a:r>
              <a:rPr lang="et-EE" sz="1800" b="1" dirty="0" smtClean="0"/>
              <a:t>kogu projekti </a:t>
            </a:r>
            <a:r>
              <a:rPr lang="et-EE" sz="1800" dirty="0" smtClean="0"/>
              <a:t>jooksul!</a:t>
            </a:r>
          </a:p>
          <a:p>
            <a:r>
              <a:rPr lang="et-EE" sz="2400" dirty="0" smtClean="0"/>
              <a:t>Tähtsamad osalised peavad olema ühel nõul järgmistes punktides:</a:t>
            </a:r>
          </a:p>
          <a:p>
            <a:pPr lvl="1"/>
            <a:r>
              <a:rPr lang="et-EE" sz="1800" dirty="0" smtClean="0"/>
              <a:t>Ajakava</a:t>
            </a:r>
          </a:p>
          <a:p>
            <a:pPr lvl="1"/>
            <a:r>
              <a:rPr lang="et-EE" sz="1800" dirty="0" smtClean="0"/>
              <a:t>Ressursid</a:t>
            </a:r>
          </a:p>
          <a:p>
            <a:pPr lvl="1"/>
            <a:r>
              <a:rPr lang="et-EE" sz="1800" dirty="0" smtClean="0"/>
              <a:t>Skoop</a:t>
            </a:r>
          </a:p>
          <a:p>
            <a:pPr lvl="1"/>
            <a:r>
              <a:rPr lang="et-EE" sz="1800" dirty="0" smtClean="0"/>
              <a:t>Nõutav kvaliteet</a:t>
            </a:r>
          </a:p>
          <a:p>
            <a:pPr>
              <a:buNone/>
            </a:pPr>
            <a:endParaRPr lang="et-EE" sz="2200" dirty="0" smtClean="0"/>
          </a:p>
          <a:p>
            <a:endParaRPr lang="et-EE"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Projekti piirangud/paindlikkus</a:t>
            </a:r>
            <a:endParaRPr lang="et-EE" dirty="0"/>
          </a:p>
        </p:txBody>
      </p:sp>
      <p:sp>
        <p:nvSpPr>
          <p:cNvPr id="3" name="Content Placeholder 2"/>
          <p:cNvSpPr>
            <a:spLocks noGrp="1"/>
          </p:cNvSpPr>
          <p:nvPr>
            <p:ph idx="1"/>
          </p:nvPr>
        </p:nvSpPr>
        <p:spPr>
          <a:xfrm>
            <a:off x="457200" y="1196974"/>
            <a:ext cx="4972056" cy="5089545"/>
          </a:xfrm>
        </p:spPr>
        <p:txBody>
          <a:bodyPr/>
          <a:lstStyle/>
          <a:p>
            <a:r>
              <a:rPr lang="et-EE" sz="2000" dirty="0" smtClean="0"/>
              <a:t>Tarkvaratootmises on alati ebakindluse aspekt</a:t>
            </a:r>
          </a:p>
          <a:p>
            <a:r>
              <a:rPr lang="et-EE" sz="2000" dirty="0" smtClean="0"/>
              <a:t>Paindlikkuse telgedel 1=projekti täielik ebaõnnestumine, kui piirangute piires ei tulda toime</a:t>
            </a:r>
          </a:p>
          <a:p>
            <a:r>
              <a:rPr lang="et-EE" sz="2000" dirty="0" smtClean="0"/>
              <a:t>Ilma mingi paindlikkuseta projektid (väga väikese pindalaga viisnurk) ebaõnnestuvad tavaliselt</a:t>
            </a:r>
          </a:p>
          <a:p>
            <a:r>
              <a:rPr lang="et-EE" sz="2000" dirty="0" smtClean="0"/>
              <a:t>Vaja teada, mida esimesena ohverdada kui häda käes</a:t>
            </a:r>
          </a:p>
          <a:p>
            <a:pPr lvl="1"/>
            <a:r>
              <a:rPr lang="et-EE" sz="1800" dirty="0" smtClean="0"/>
              <a:t>Oluline tähtsamate osalistega läbi rääkida</a:t>
            </a:r>
          </a:p>
          <a:p>
            <a:r>
              <a:rPr lang="et-EE" sz="2000" dirty="0" smtClean="0"/>
              <a:t>Tähtajast mõeldakse tihti kui fikseeritud suurusest</a:t>
            </a:r>
          </a:p>
          <a:p>
            <a:pPr lvl="1"/>
            <a:r>
              <a:rPr lang="et-EE" sz="1800" dirty="0" smtClean="0"/>
              <a:t>Enamasti tegelikult teatud paindlikkus</a:t>
            </a:r>
          </a:p>
        </p:txBody>
      </p:sp>
      <p:pic>
        <p:nvPicPr>
          <p:cNvPr id="4" name="Picture 3" descr="kiviat.gif"/>
          <p:cNvPicPr>
            <a:picLocks noChangeAspect="1"/>
          </p:cNvPicPr>
          <p:nvPr/>
        </p:nvPicPr>
        <p:blipFill>
          <a:blip r:embed="rId3" cstate="print"/>
          <a:stretch>
            <a:fillRect/>
          </a:stretch>
        </p:blipFill>
        <p:spPr>
          <a:xfrm>
            <a:off x="5500694" y="2428868"/>
            <a:ext cx="3473322" cy="271464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Piirangute kaardistamine</a:t>
            </a:r>
            <a:endParaRPr lang="et-EE" dirty="0"/>
          </a:p>
        </p:txBody>
      </p:sp>
      <p:sp>
        <p:nvSpPr>
          <p:cNvPr id="3" name="Content Placeholder 2"/>
          <p:cNvSpPr>
            <a:spLocks noGrp="1"/>
          </p:cNvSpPr>
          <p:nvPr>
            <p:ph idx="1"/>
          </p:nvPr>
        </p:nvSpPr>
        <p:spPr>
          <a:xfrm>
            <a:off x="457200" y="1600200"/>
            <a:ext cx="8229600" cy="4757758"/>
          </a:xfrm>
        </p:spPr>
        <p:txBody>
          <a:bodyPr>
            <a:normAutofit/>
          </a:bodyPr>
          <a:lstStyle/>
          <a:p>
            <a:r>
              <a:rPr lang="et-EE" dirty="0" smtClean="0"/>
              <a:t>Näide drastilisest ajahinnangute erinevusest:</a:t>
            </a:r>
          </a:p>
          <a:p>
            <a:pPr lvl="1"/>
            <a:r>
              <a:rPr lang="et-EE" dirty="0" smtClean="0"/>
              <a:t>Projektijuht arvab, et projekt võtab 2 aastat</a:t>
            </a:r>
          </a:p>
          <a:p>
            <a:pPr lvl="1"/>
            <a:r>
              <a:rPr lang="et-EE" dirty="0" smtClean="0"/>
              <a:t>Tellija või suur ülemus ütleb, et 6 kuuga peab valmis olema</a:t>
            </a:r>
          </a:p>
          <a:p>
            <a:pPr lvl="1"/>
            <a:r>
              <a:rPr lang="et-EE" dirty="0" smtClean="0"/>
              <a:t>Mida teha?</a:t>
            </a:r>
          </a:p>
          <a:p>
            <a:r>
              <a:rPr lang="et-EE" dirty="0" smtClean="0"/>
              <a:t>Paljud projektijuhid annavad survele järele ja nõustuvad</a:t>
            </a:r>
          </a:p>
          <a:p>
            <a:pPr lvl="1"/>
            <a:r>
              <a:rPr lang="et-EE" dirty="0" smtClean="0"/>
              <a:t>Tagajärjeks piinarikas häving</a:t>
            </a:r>
          </a:p>
          <a:p>
            <a:pPr lvl="1"/>
            <a:r>
              <a:rPr lang="et-EE" dirty="0" smtClean="0"/>
              <a:t>Tuleks küsida küsimusi</a:t>
            </a:r>
          </a:p>
          <a:p>
            <a:endParaRPr lang="et-E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Küsimused piirangute osas</a:t>
            </a:r>
            <a:endParaRPr lang="et-EE" dirty="0"/>
          </a:p>
        </p:txBody>
      </p:sp>
      <p:sp>
        <p:nvSpPr>
          <p:cNvPr id="3" name="Content Placeholder 2"/>
          <p:cNvSpPr>
            <a:spLocks noGrp="1"/>
          </p:cNvSpPr>
          <p:nvPr>
            <p:ph idx="1"/>
          </p:nvPr>
        </p:nvSpPr>
        <p:spPr/>
        <p:txBody>
          <a:bodyPr>
            <a:normAutofit fontScale="77500" lnSpcReduction="20000"/>
          </a:bodyPr>
          <a:lstStyle/>
          <a:p>
            <a:r>
              <a:rPr lang="et-EE" dirty="0" smtClean="0"/>
              <a:t>Ajagraafiku piirang</a:t>
            </a:r>
          </a:p>
          <a:p>
            <a:pPr lvl="1"/>
            <a:r>
              <a:rPr lang="et-EE" dirty="0" smtClean="0"/>
              <a:t>Kui oluline see 6 kuu piir on?</a:t>
            </a:r>
          </a:p>
          <a:p>
            <a:pPr lvl="1"/>
            <a:r>
              <a:rPr lang="et-EE" dirty="0" smtClean="0"/>
              <a:t>Kas juhtub midagi hullu, kui meil kauem läheb?</a:t>
            </a:r>
          </a:p>
          <a:p>
            <a:r>
              <a:rPr lang="et-EE" dirty="0" smtClean="0"/>
              <a:t>Skoobi piirang</a:t>
            </a:r>
          </a:p>
          <a:p>
            <a:pPr lvl="1"/>
            <a:r>
              <a:rPr lang="et-EE" dirty="0" smtClean="0"/>
              <a:t>Kui 6 kuud on kriitiline, siis kas on OK, kui me teeme selleks ajaks valmis mingi alamhulga funktsionaalsusest?</a:t>
            </a:r>
          </a:p>
          <a:p>
            <a:r>
              <a:rPr lang="et-EE" dirty="0" smtClean="0"/>
              <a:t>Inimeste piirang</a:t>
            </a:r>
          </a:p>
          <a:p>
            <a:pPr lvl="1"/>
            <a:r>
              <a:rPr lang="et-EE" dirty="0" smtClean="0"/>
              <a:t>Kas meil on võimalik projektile rohkem inimesi saada?</a:t>
            </a:r>
          </a:p>
          <a:p>
            <a:r>
              <a:rPr lang="et-EE" dirty="0" smtClean="0"/>
              <a:t>Kvaliteedi piirang</a:t>
            </a:r>
          </a:p>
          <a:p>
            <a:pPr lvl="1"/>
            <a:r>
              <a:rPr lang="et-EE" dirty="0" smtClean="0"/>
              <a:t>Kui oluline on, et asjad perfektselt töötaks?</a:t>
            </a:r>
          </a:p>
          <a:p>
            <a:r>
              <a:rPr lang="et-EE" dirty="0" smtClean="0"/>
              <a:t>Maksumuse piirang</a:t>
            </a:r>
          </a:p>
          <a:p>
            <a:pPr lvl="1"/>
            <a:r>
              <a:rPr lang="et-EE" dirty="0" smtClean="0"/>
              <a:t>Kas meil on võimalik saada raha, et teha osa projektist ära allhankena?</a:t>
            </a:r>
            <a:endParaRPr lang="et-E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Nõuded</a:t>
            </a:r>
            <a:endParaRPr lang="et-EE" dirty="0"/>
          </a:p>
        </p:txBody>
      </p:sp>
      <p:sp>
        <p:nvSpPr>
          <p:cNvPr id="3" name="Content Placeholder 2"/>
          <p:cNvSpPr>
            <a:spLocks noGrp="1"/>
          </p:cNvSpPr>
          <p:nvPr>
            <p:ph idx="1"/>
          </p:nvPr>
        </p:nvSpPr>
        <p:spPr>
          <a:xfrm>
            <a:off x="457200" y="1303342"/>
            <a:ext cx="8229600" cy="4697426"/>
          </a:xfrm>
        </p:spPr>
        <p:txBody>
          <a:bodyPr>
            <a:normAutofit fontScale="85000" lnSpcReduction="20000"/>
          </a:bodyPr>
          <a:lstStyle/>
          <a:p>
            <a:r>
              <a:rPr lang="et-EE" dirty="0" smtClean="0"/>
              <a:t>Milleks meile nõuded?</a:t>
            </a:r>
          </a:p>
          <a:p>
            <a:pPr lvl="1"/>
            <a:r>
              <a:rPr lang="et-EE" dirty="0" smtClean="0"/>
              <a:t>Kui me ei tea, mis on meie vajadused, siis me ei tea, millal me valmis oleme                                                 </a:t>
            </a:r>
          </a:p>
          <a:p>
            <a:pPr lvl="1"/>
            <a:r>
              <a:rPr lang="et-EE" dirty="0" smtClean="0"/>
              <a:t>Täpsemad nõuded -&gt; projekti tähtaja parem ennustatavus </a:t>
            </a:r>
            <a:br>
              <a:rPr lang="et-EE" dirty="0" smtClean="0"/>
            </a:br>
            <a:r>
              <a:rPr lang="et-EE" dirty="0" smtClean="0"/>
              <a:t>-&gt; $$</a:t>
            </a:r>
          </a:p>
          <a:p>
            <a:r>
              <a:rPr lang="et-EE" dirty="0" smtClean="0"/>
              <a:t>3 nõuete taset</a:t>
            </a:r>
          </a:p>
          <a:p>
            <a:pPr lvl="1"/>
            <a:r>
              <a:rPr lang="et-EE" dirty="0" smtClean="0"/>
              <a:t>Ärilised</a:t>
            </a:r>
          </a:p>
          <a:p>
            <a:pPr lvl="2"/>
            <a:r>
              <a:rPr lang="et-EE" dirty="0" smtClean="0"/>
              <a:t>Rahuldavad ärilisi vajadusi (vt eespool)</a:t>
            </a:r>
          </a:p>
          <a:p>
            <a:pPr lvl="1"/>
            <a:r>
              <a:rPr lang="et-EE" dirty="0" smtClean="0"/>
              <a:t>Kasutajanõuded</a:t>
            </a:r>
          </a:p>
          <a:p>
            <a:pPr lvl="2"/>
            <a:r>
              <a:rPr lang="et-EE" dirty="0" smtClean="0"/>
              <a:t>Kirjeldavad, mida peab kasutaja saama produktiga teha</a:t>
            </a:r>
          </a:p>
          <a:p>
            <a:pPr lvl="1"/>
            <a:r>
              <a:rPr lang="et-EE" dirty="0" smtClean="0"/>
              <a:t>Funktsionaalsed</a:t>
            </a:r>
          </a:p>
          <a:p>
            <a:pPr lvl="2"/>
            <a:r>
              <a:rPr lang="et-EE" dirty="0" smtClean="0"/>
              <a:t>Süsteemi kirjeldus erinevates tingimustes</a:t>
            </a:r>
          </a:p>
          <a:p>
            <a:r>
              <a:rPr lang="et-EE" dirty="0" smtClean="0"/>
              <a:t>Kõik peavad olema kirjeldatud!</a:t>
            </a:r>
          </a:p>
          <a:p>
            <a:pPr lvl="1"/>
            <a:endParaRPr lang="et-EE"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t-EE" dirty="0" smtClean="0"/>
              <a:t>Mittefunktsionaalsed nõuded - jõudlus</a:t>
            </a:r>
            <a:endParaRPr lang="et-EE" dirty="0"/>
          </a:p>
        </p:txBody>
      </p:sp>
      <p:sp>
        <p:nvSpPr>
          <p:cNvPr id="3" name="Content Placeholder 2"/>
          <p:cNvSpPr>
            <a:spLocks noGrp="1"/>
          </p:cNvSpPr>
          <p:nvPr>
            <p:ph idx="1"/>
          </p:nvPr>
        </p:nvSpPr>
        <p:spPr/>
        <p:txBody>
          <a:bodyPr>
            <a:noAutofit/>
          </a:bodyPr>
          <a:lstStyle/>
          <a:p>
            <a:r>
              <a:rPr lang="et-EE" sz="2800" dirty="0" smtClean="0"/>
              <a:t>Milline on maksimaalne samaaegne kasutajate arv?</a:t>
            </a:r>
            <a:endParaRPr lang="en-US" sz="2800" dirty="0" smtClean="0"/>
          </a:p>
          <a:p>
            <a:r>
              <a:rPr lang="et-EE" sz="2800" dirty="0" smtClean="0"/>
              <a:t>Milline on keskmine ühe kasutaja poolt teostatavate operatsioonide arv minutis?</a:t>
            </a:r>
            <a:endParaRPr lang="en-US" sz="2800" dirty="0" smtClean="0"/>
          </a:p>
          <a:p>
            <a:r>
              <a:rPr lang="et-EE" sz="2800" dirty="0" smtClean="0"/>
              <a:t>Millised on eeldatavad andmemahud põhitabelites? </a:t>
            </a:r>
            <a:endParaRPr lang="en-US" sz="2800" dirty="0" smtClean="0"/>
          </a:p>
          <a:p>
            <a:r>
              <a:rPr lang="et-EE" sz="2800" dirty="0" smtClean="0"/>
              <a:t>Milline on andmete hulga kasv päevas/kuus/aastas põhitabelites?</a:t>
            </a:r>
            <a:endParaRPr lang="en-US" sz="2800" dirty="0" smtClean="0"/>
          </a:p>
          <a:p>
            <a:r>
              <a:rPr lang="et-EE" sz="2800" dirty="0" smtClean="0"/>
              <a:t>Millised on enamkasutatavad operatsioonid?</a:t>
            </a:r>
            <a:endParaRPr lang="en-US" sz="2800" dirty="0" smtClean="0"/>
          </a:p>
          <a:p>
            <a:r>
              <a:rPr lang="et-EE" sz="2800" dirty="0" smtClean="0"/>
              <a:t>Millise ajaga peavad olema teostatud enamkasutatavad/tavalised operatsioonid arvestades ülaltoodud operatsioonide arve ja andmemahte?</a:t>
            </a:r>
            <a:endParaRPr lang="en-US" sz="2800" dirty="0" smtClean="0"/>
          </a:p>
          <a:p>
            <a:pPr lvl="1">
              <a:buNone/>
            </a:pPr>
            <a:endParaRPr lang="en-US" sz="2400" dirty="0" smtClean="0"/>
          </a:p>
          <a:p>
            <a:endParaRPr lang="en-US" sz="2800" dirty="0" smtClean="0"/>
          </a:p>
          <a:p>
            <a:pPr lvl="1"/>
            <a:endParaRPr lang="et-EE"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r>
              <a:rPr lang="et-EE" sz="3600" dirty="0" smtClean="0"/>
              <a:t>Mittefunktsionaalsed nõuded - käideldavus</a:t>
            </a:r>
            <a:endParaRPr lang="et-EE" sz="3600" dirty="0"/>
          </a:p>
        </p:txBody>
      </p:sp>
      <p:sp>
        <p:nvSpPr>
          <p:cNvPr id="3" name="Content Placeholder 2"/>
          <p:cNvSpPr>
            <a:spLocks noGrp="1"/>
          </p:cNvSpPr>
          <p:nvPr>
            <p:ph idx="1"/>
          </p:nvPr>
        </p:nvSpPr>
        <p:spPr/>
        <p:txBody>
          <a:bodyPr/>
          <a:lstStyle/>
          <a:p>
            <a:r>
              <a:rPr lang="et-EE" sz="2800" dirty="0" smtClean="0"/>
              <a:t>Mis on tegelik maksimaalne lubatud </a:t>
            </a:r>
            <a:r>
              <a:rPr lang="et-EE" sz="2800" i="1" dirty="0" smtClean="0"/>
              <a:t>downtime</a:t>
            </a:r>
            <a:r>
              <a:rPr lang="et-EE" sz="2800" dirty="0" smtClean="0"/>
              <a:t>?</a:t>
            </a:r>
            <a:endParaRPr lang="en-US" sz="2800" dirty="0" smtClean="0"/>
          </a:p>
          <a:p>
            <a:r>
              <a:rPr lang="et-EE" sz="2800" dirty="0" smtClean="0"/>
              <a:t>Kuidas mõõdame SLAle (</a:t>
            </a:r>
            <a:r>
              <a:rPr lang="et-EE" sz="2800" i="1" dirty="0" smtClean="0"/>
              <a:t>service level agreement</a:t>
            </a:r>
            <a:r>
              <a:rPr lang="et-EE" sz="2800" dirty="0" smtClean="0"/>
              <a:t>) vastavust? </a:t>
            </a:r>
            <a:endParaRPr lang="en-US" sz="2800" dirty="0" smtClean="0"/>
          </a:p>
          <a:p>
            <a:r>
              <a:rPr lang="et-EE" sz="2800" dirty="0" smtClean="0"/>
              <a:t>Kuidas teostatakse vigade parandust toodangus ning millised on reageerimisajad?</a:t>
            </a:r>
          </a:p>
          <a:p>
            <a:endParaRPr lang="et-E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olten_lead.jpg"/>
          <p:cNvPicPr>
            <a:picLocks noChangeAspect="1"/>
          </p:cNvPicPr>
          <p:nvPr/>
        </p:nvPicPr>
        <p:blipFill>
          <a:blip r:embed="rId3" cstate="print"/>
          <a:stretch>
            <a:fillRect/>
          </a:stretch>
        </p:blipFill>
        <p:spPr>
          <a:xfrm>
            <a:off x="1071538" y="68555"/>
            <a:ext cx="6929486" cy="6652307"/>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Projekti edukriteeriumid</a:t>
            </a:r>
            <a:endParaRPr lang="et-EE" dirty="0"/>
          </a:p>
        </p:txBody>
      </p:sp>
      <p:sp>
        <p:nvSpPr>
          <p:cNvPr id="3" name="Content Placeholder 2"/>
          <p:cNvSpPr>
            <a:spLocks noGrp="1"/>
          </p:cNvSpPr>
          <p:nvPr>
            <p:ph idx="1"/>
          </p:nvPr>
        </p:nvSpPr>
        <p:spPr/>
        <p:txBody>
          <a:bodyPr>
            <a:noAutofit/>
          </a:bodyPr>
          <a:lstStyle/>
          <a:p>
            <a:r>
              <a:rPr lang="et-EE" sz="2400" dirty="0" smtClean="0"/>
              <a:t>Tehnilised mõõdikud, mis on tuletatud ärilistest eesmärkidest</a:t>
            </a:r>
          </a:p>
          <a:p>
            <a:r>
              <a:rPr lang="et-EE" sz="2400" dirty="0" smtClean="0"/>
              <a:t>Arendajatele ei saa seada eesmärgiks “saavutada 40% turuosa”</a:t>
            </a:r>
          </a:p>
          <a:p>
            <a:pPr lvl="1"/>
            <a:r>
              <a:rPr lang="et-EE" sz="2000" dirty="0" smtClean="0"/>
              <a:t>Projektijuhtimise ülesanne on tõlkida ärilised eesmärgid tehnilisteks</a:t>
            </a:r>
          </a:p>
          <a:p>
            <a:r>
              <a:rPr lang="et-EE" sz="2400" dirty="0" smtClean="0"/>
              <a:t>Eesmärgid peavad olema</a:t>
            </a:r>
          </a:p>
          <a:p>
            <a:pPr lvl="1"/>
            <a:r>
              <a:rPr lang="et-EE" sz="2000" dirty="0" smtClean="0"/>
              <a:t>Realistlikud</a:t>
            </a:r>
          </a:p>
          <a:p>
            <a:pPr lvl="1"/>
            <a:r>
              <a:rPr lang="et-EE" sz="2000" dirty="0" smtClean="0"/>
              <a:t>Kvantifitseeritud</a:t>
            </a:r>
          </a:p>
          <a:p>
            <a:pPr lvl="1"/>
            <a:r>
              <a:rPr lang="et-EE" sz="2000" dirty="0" smtClean="0"/>
              <a:t>Binaarselt kontrollitavad (jah/ei)</a:t>
            </a:r>
          </a:p>
          <a:p>
            <a:r>
              <a:rPr lang="et-EE" sz="2400" dirty="0" smtClean="0"/>
              <a:t>Eesmärke peab olema mõistlik hulk – tuleb prioritiseerida</a:t>
            </a:r>
          </a:p>
          <a:p>
            <a:pPr lvl="1"/>
            <a:endParaRPr lang="et-EE" sz="2000" dirty="0" smtClean="0"/>
          </a:p>
          <a:p>
            <a:endParaRPr lang="et-EE" sz="2400" dirty="0" smtClean="0"/>
          </a:p>
          <a:p>
            <a:endParaRPr lang="et-EE"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Edukriteeriumite näiteid</a:t>
            </a:r>
            <a:endParaRPr lang="et-EE" dirty="0"/>
          </a:p>
        </p:txBody>
      </p:sp>
      <p:sp>
        <p:nvSpPr>
          <p:cNvPr id="3" name="Content Placeholder 2"/>
          <p:cNvSpPr>
            <a:spLocks noGrp="1"/>
          </p:cNvSpPr>
          <p:nvPr>
            <p:ph idx="1"/>
          </p:nvPr>
        </p:nvSpPr>
        <p:spPr/>
        <p:txBody>
          <a:bodyPr>
            <a:normAutofit/>
          </a:bodyPr>
          <a:lstStyle/>
          <a:p>
            <a:r>
              <a:rPr lang="et-EE" sz="2800" dirty="0" smtClean="0"/>
              <a:t>Projekti maksumus on X% piires ettenähtud eelarvest ja tähtajast</a:t>
            </a:r>
          </a:p>
          <a:p>
            <a:r>
              <a:rPr lang="et-EE" sz="2800" dirty="0" smtClean="0"/>
              <a:t>Defektide arv on &lt;X</a:t>
            </a:r>
          </a:p>
          <a:p>
            <a:r>
              <a:rPr lang="et-EE" sz="2800" dirty="0" smtClean="0"/>
              <a:t>Veebisait kannatab välja X üheaegset kasutajat keskmise viitega Y sekundit</a:t>
            </a:r>
          </a:p>
          <a:p>
            <a:r>
              <a:rPr lang="et-EE" sz="2800" dirty="0" smtClean="0"/>
              <a:t>Pärast koodi kliendile üleandmist ei esine üle X ärikriitilise vea</a:t>
            </a:r>
          </a:p>
          <a:p>
            <a:r>
              <a:rPr lang="et-EE" sz="2800" dirty="0" smtClean="0"/>
              <a:t>Kogu 1. prioriteedi funktsionaalsus antakse üle X tähtajaks</a:t>
            </a:r>
          </a:p>
          <a:p>
            <a:endParaRPr lang="et-EE"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Kokkuvõte</a:t>
            </a:r>
            <a:endParaRPr lang="et-EE" dirty="0"/>
          </a:p>
        </p:txBody>
      </p:sp>
      <p:sp>
        <p:nvSpPr>
          <p:cNvPr id="3" name="Content Placeholder 2"/>
          <p:cNvSpPr>
            <a:spLocks noGrp="1"/>
          </p:cNvSpPr>
          <p:nvPr>
            <p:ph idx="1"/>
          </p:nvPr>
        </p:nvSpPr>
        <p:spPr>
          <a:xfrm>
            <a:off x="457200" y="1285860"/>
            <a:ext cx="8543956" cy="2000264"/>
          </a:xfrm>
        </p:spPr>
        <p:txBody>
          <a:bodyPr>
            <a:normAutofit fontScale="70000" lnSpcReduction="20000"/>
          </a:bodyPr>
          <a:lstStyle/>
          <a:p>
            <a:r>
              <a:rPr lang="et-EE" dirty="0" smtClean="0"/>
              <a:t>Tegevusi on palju</a:t>
            </a:r>
          </a:p>
          <a:p>
            <a:r>
              <a:rPr lang="et-EE" dirty="0" smtClean="0"/>
              <a:t>Kui te olete projektijuht, siis paljud tegevused on võimalik delegeerida, aga nad peavad tehtud saama</a:t>
            </a:r>
          </a:p>
          <a:p>
            <a:r>
              <a:rPr lang="et-EE" dirty="0" smtClean="0"/>
              <a:t>Tegevustele tuleb planeerida vastav aeg ja inimressurss</a:t>
            </a:r>
          </a:p>
          <a:p>
            <a:r>
              <a:rPr lang="et-EE" dirty="0" smtClean="0"/>
              <a:t>Tegemata tööd tuleb millalgi ikka ära teha, aga arvatavasti kallima hinnaga</a:t>
            </a:r>
            <a:endParaRPr lang="et-EE" dirty="0"/>
          </a:p>
        </p:txBody>
      </p:sp>
      <p:pic>
        <p:nvPicPr>
          <p:cNvPr id="5" name="Picture 4" descr="gold.jpg"/>
          <p:cNvPicPr>
            <a:picLocks noChangeAspect="1"/>
          </p:cNvPicPr>
          <p:nvPr/>
        </p:nvPicPr>
        <p:blipFill>
          <a:blip r:embed="rId3" cstate="print"/>
          <a:stretch>
            <a:fillRect/>
          </a:stretch>
        </p:blipFill>
        <p:spPr>
          <a:xfrm>
            <a:off x="2285984" y="3143248"/>
            <a:ext cx="4572032" cy="36459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roject-Manager.jpg"/>
          <p:cNvPicPr>
            <a:picLocks noChangeAspect="1"/>
          </p:cNvPicPr>
          <p:nvPr/>
        </p:nvPicPr>
        <p:blipFill>
          <a:blip r:embed="rId3" cstate="print"/>
          <a:stretch>
            <a:fillRect/>
          </a:stretch>
        </p:blipFill>
        <p:spPr>
          <a:xfrm>
            <a:off x="4286247" y="357167"/>
            <a:ext cx="4722225" cy="6147478"/>
          </a:xfrm>
          <a:prstGeom prst="rect">
            <a:avLst/>
          </a:prstGeom>
        </p:spPr>
      </p:pic>
      <p:pic>
        <p:nvPicPr>
          <p:cNvPr id="7" name="Picture 6" descr="alchemist_small.jpg"/>
          <p:cNvPicPr>
            <a:picLocks noChangeAspect="1"/>
          </p:cNvPicPr>
          <p:nvPr/>
        </p:nvPicPr>
        <p:blipFill>
          <a:blip r:embed="rId4" cstate="print"/>
          <a:stretch>
            <a:fillRect/>
          </a:stretch>
        </p:blipFill>
        <p:spPr>
          <a:xfrm>
            <a:off x="214282" y="357166"/>
            <a:ext cx="4091060" cy="614366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Organisatsioonilised küsimused</a:t>
            </a:r>
            <a:endParaRPr lang="et-EE" dirty="0"/>
          </a:p>
        </p:txBody>
      </p:sp>
      <p:sp>
        <p:nvSpPr>
          <p:cNvPr id="3" name="Content Placeholder 2"/>
          <p:cNvSpPr>
            <a:spLocks noGrp="1"/>
          </p:cNvSpPr>
          <p:nvPr>
            <p:ph idx="1"/>
          </p:nvPr>
        </p:nvSpPr>
        <p:spPr>
          <a:xfrm>
            <a:off x="457200" y="1428736"/>
            <a:ext cx="8229600" cy="4972072"/>
          </a:xfrm>
        </p:spPr>
        <p:txBody>
          <a:bodyPr>
            <a:normAutofit fontScale="62500" lnSpcReduction="20000"/>
          </a:bodyPr>
          <a:lstStyle/>
          <a:p>
            <a:r>
              <a:rPr lang="et-EE" dirty="0" smtClean="0"/>
              <a:t>Loengud -  Targo Tennisberg</a:t>
            </a:r>
          </a:p>
          <a:p>
            <a:pPr lvl="1"/>
            <a:r>
              <a:rPr lang="et-EE" dirty="0" smtClean="0"/>
              <a:t>Oluline on saavutada filosoofiline arusaam tarkvaraprojekti olemusest</a:t>
            </a:r>
          </a:p>
          <a:p>
            <a:pPr lvl="1"/>
            <a:r>
              <a:rPr lang="et-EE" dirty="0" smtClean="0"/>
              <a:t>Me EI räägi eriti konkreetsetest standarditest, metoodikatest, tehnoloogiatest jne.</a:t>
            </a:r>
          </a:p>
          <a:p>
            <a:pPr lvl="2"/>
            <a:r>
              <a:rPr lang="et-EE" dirty="0" smtClean="0"/>
              <a:t>Aga sellest tuleb ikkagi teada! Oluline osa iseseisval tööl!</a:t>
            </a:r>
          </a:p>
          <a:p>
            <a:r>
              <a:rPr lang="et-EE" dirty="0" smtClean="0"/>
              <a:t>Praktikumid – Raimundas Matulevičius</a:t>
            </a:r>
          </a:p>
          <a:p>
            <a:pPr lvl="1"/>
            <a:r>
              <a:rPr lang="et-EE" dirty="0" smtClean="0"/>
              <a:t>Saate kirjutada erinevaid asju ja teha grupitööd</a:t>
            </a:r>
          </a:p>
          <a:p>
            <a:r>
              <a:rPr lang="et-EE" dirty="0" smtClean="0"/>
              <a:t>Eksam</a:t>
            </a:r>
          </a:p>
          <a:p>
            <a:pPr lvl="1"/>
            <a:r>
              <a:rPr lang="et-EE" dirty="0" smtClean="0"/>
              <a:t>Loominguline</a:t>
            </a:r>
          </a:p>
          <a:p>
            <a:pPr lvl="1"/>
            <a:r>
              <a:rPr lang="et-EE" dirty="0" smtClean="0"/>
              <a:t>Peamine ülesanne on detailselt kirjeldada projektiplaani</a:t>
            </a:r>
          </a:p>
          <a:p>
            <a:pPr lvl="1"/>
            <a:r>
              <a:rPr lang="et-EE" dirty="0" smtClean="0"/>
              <a:t>Lisaks väiksemaid jutustavaid küsimusi</a:t>
            </a:r>
          </a:p>
          <a:p>
            <a:r>
              <a:rPr lang="et-EE" dirty="0" smtClean="0"/>
              <a:t>Materjalid</a:t>
            </a:r>
          </a:p>
          <a:p>
            <a:pPr lvl="1"/>
            <a:r>
              <a:rPr lang="et-EE" dirty="0" smtClean="0"/>
              <a:t>Wiki - </a:t>
            </a:r>
            <a:r>
              <a:rPr lang="et-EE" dirty="0" smtClean="0">
                <a:hlinkClick r:id="rId3"/>
              </a:rPr>
              <a:t>http://courses.cs.ut.ee/2010/pm/</a:t>
            </a:r>
            <a:r>
              <a:rPr lang="et-EE" dirty="0" smtClean="0"/>
              <a:t> </a:t>
            </a:r>
          </a:p>
          <a:p>
            <a:pPr lvl="1"/>
            <a:r>
              <a:rPr lang="et-EE" dirty="0" smtClean="0"/>
              <a:t>Kirjandus</a:t>
            </a:r>
          </a:p>
          <a:p>
            <a:pPr lvl="2"/>
            <a:r>
              <a:rPr lang="et-EE" dirty="0" smtClean="0"/>
              <a:t>Wikist leiate loetelu</a:t>
            </a:r>
          </a:p>
          <a:p>
            <a:pPr lvl="2"/>
            <a:r>
              <a:rPr lang="et-EE" dirty="0" smtClean="0"/>
              <a:t>Mida rohkem, seda uhkem</a:t>
            </a:r>
          </a:p>
          <a:p>
            <a:pPr lvl="1"/>
            <a:r>
              <a:rPr lang="et-EE" dirty="0" smtClean="0"/>
              <a:t>Slaidid satuvad minu </a:t>
            </a:r>
            <a:r>
              <a:rPr lang="et-EE" dirty="0" err="1" smtClean="0"/>
              <a:t>blogisse</a:t>
            </a:r>
            <a:endParaRPr lang="et-EE" dirty="0" smtClean="0"/>
          </a:p>
          <a:p>
            <a:pPr lvl="2"/>
            <a:r>
              <a:rPr lang="et-EE" dirty="0" smtClean="0">
                <a:hlinkClick r:id="rId4"/>
              </a:rPr>
              <a:t>http://www.targotennisberg.com/tarkvara</a:t>
            </a:r>
            <a:r>
              <a:rPr lang="et-EE"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15" end="15"/>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Tarkvaraarenduse põhiteoreem</a:t>
            </a:r>
            <a:endParaRPr lang="et-EE" dirty="0"/>
          </a:p>
        </p:txBody>
      </p:sp>
      <p:sp>
        <p:nvSpPr>
          <p:cNvPr id="3" name="Content Placeholder 2"/>
          <p:cNvSpPr>
            <a:spLocks noGrp="1"/>
          </p:cNvSpPr>
          <p:nvPr>
            <p:ph idx="1"/>
          </p:nvPr>
        </p:nvSpPr>
        <p:spPr/>
        <p:txBody>
          <a:bodyPr/>
          <a:lstStyle/>
          <a:p>
            <a:r>
              <a:rPr lang="et-EE" dirty="0" smtClean="0"/>
              <a:t>Vea parandamise hind kasvab aja möödudes</a:t>
            </a:r>
          </a:p>
          <a:p>
            <a:endParaRPr lang="et-EE" dirty="0"/>
          </a:p>
        </p:txBody>
      </p:sp>
      <p:pic>
        <p:nvPicPr>
          <p:cNvPr id="1028" name="Picture 4" descr="http://www.targotennisberg.com/tarkvara/wp-content/uploads/2008/02/bug_cost.jpg"/>
          <p:cNvPicPr>
            <a:picLocks noChangeAspect="1" noChangeArrowheads="1"/>
          </p:cNvPicPr>
          <p:nvPr/>
        </p:nvPicPr>
        <p:blipFill>
          <a:blip r:embed="rId2" cstate="print"/>
          <a:srcRect/>
          <a:stretch>
            <a:fillRect/>
          </a:stretch>
        </p:blipFill>
        <p:spPr bwMode="auto">
          <a:xfrm>
            <a:off x="1500166" y="2714620"/>
            <a:ext cx="5895975" cy="386715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Tarkvaraarenduse põhiteoreem </a:t>
            </a:r>
            <a:r>
              <a:rPr lang="et-EE" dirty="0" smtClean="0"/>
              <a:t>2</a:t>
            </a:r>
            <a:endParaRPr lang="et-EE" dirty="0"/>
          </a:p>
        </p:txBody>
      </p:sp>
      <p:sp>
        <p:nvSpPr>
          <p:cNvPr id="3" name="Content Placeholder 2"/>
          <p:cNvSpPr>
            <a:spLocks noGrp="1"/>
          </p:cNvSpPr>
          <p:nvPr>
            <p:ph idx="1"/>
          </p:nvPr>
        </p:nvSpPr>
        <p:spPr/>
        <p:txBody>
          <a:bodyPr>
            <a:normAutofit fontScale="85000" lnSpcReduction="20000"/>
          </a:bodyPr>
          <a:lstStyle/>
          <a:p>
            <a:r>
              <a:rPr lang="et-EE" dirty="0" smtClean="0"/>
              <a:t>Praktiliselt kõik ebaõnnestunud tarkvaraprojektid saab taandada põhiteoreemi mingis vormis eiramisele</a:t>
            </a:r>
          </a:p>
          <a:p>
            <a:r>
              <a:rPr lang="et-EE" dirty="0" smtClean="0"/>
              <a:t>Näide: FBI Virtual Case File System</a:t>
            </a:r>
          </a:p>
          <a:p>
            <a:pPr lvl="1"/>
            <a:r>
              <a:rPr lang="et-EE" dirty="0" smtClean="0"/>
              <a:t>Tellija vajaduste puudulik tundmaõppimine</a:t>
            </a:r>
          </a:p>
          <a:p>
            <a:r>
              <a:rPr lang="et-EE" dirty="0" smtClean="0"/>
              <a:t>Näide: programmeerijad, kes üksteist segavad</a:t>
            </a:r>
          </a:p>
          <a:p>
            <a:pPr lvl="1"/>
            <a:r>
              <a:rPr lang="et-EE" dirty="0" smtClean="0"/>
              <a:t>Info kaob inimese lühiajalisest mälust</a:t>
            </a:r>
          </a:p>
          <a:p>
            <a:r>
              <a:rPr lang="et-EE" dirty="0" smtClean="0"/>
              <a:t>Näide: copy-paste tüüpi vead</a:t>
            </a:r>
          </a:p>
          <a:p>
            <a:pPr lvl="1"/>
            <a:r>
              <a:rPr lang="et-EE" dirty="0" smtClean="0"/>
              <a:t>Puudulik code review süsteem</a:t>
            </a:r>
          </a:p>
          <a:p>
            <a:r>
              <a:rPr lang="et-EE" dirty="0" smtClean="0"/>
              <a:t>Näide üks programmeerija tekitab teise programmeerija koodi sisse vigu</a:t>
            </a:r>
          </a:p>
          <a:p>
            <a:pPr lvl="1"/>
            <a:r>
              <a:rPr lang="et-EE" dirty="0" smtClean="0"/>
              <a:t>Puudulik </a:t>
            </a:r>
            <a:r>
              <a:rPr lang="et-EE" i="1" dirty="0" smtClean="0"/>
              <a:t>unit testing</a:t>
            </a:r>
            <a:endParaRPr lang="et-EE"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1143000"/>
          </a:xfrm>
        </p:spPr>
        <p:txBody>
          <a:bodyPr/>
          <a:lstStyle/>
          <a:p>
            <a:r>
              <a:rPr lang="et-EE" dirty="0" smtClean="0"/>
              <a:t>Projektijuhtide roll</a:t>
            </a:r>
            <a:endParaRPr lang="et-EE" dirty="0"/>
          </a:p>
        </p:txBody>
      </p:sp>
      <p:sp>
        <p:nvSpPr>
          <p:cNvPr id="3" name="Content Placeholder 2"/>
          <p:cNvSpPr>
            <a:spLocks noGrp="1"/>
          </p:cNvSpPr>
          <p:nvPr>
            <p:ph idx="1"/>
          </p:nvPr>
        </p:nvSpPr>
        <p:spPr>
          <a:xfrm>
            <a:off x="457200" y="1160466"/>
            <a:ext cx="5329246" cy="5054616"/>
          </a:xfrm>
        </p:spPr>
        <p:txBody>
          <a:bodyPr>
            <a:noAutofit/>
          </a:bodyPr>
          <a:lstStyle/>
          <a:p>
            <a:r>
              <a:rPr lang="et-EE" sz="2800" dirty="0" smtClean="0"/>
              <a:t>Projektijuhid pole mitte lihtsalt selleks, et klienti ja programmeerijat teineteise eest kaitsta</a:t>
            </a:r>
          </a:p>
          <a:p>
            <a:r>
              <a:rPr lang="et-EE" sz="2800" dirty="0" smtClean="0"/>
              <a:t>Tarkvaraprojekt sisaldab põhimõtteliselt tundmatust</a:t>
            </a:r>
          </a:p>
          <a:p>
            <a:pPr lvl="1"/>
            <a:r>
              <a:rPr lang="et-EE" sz="2400" dirty="0" smtClean="0"/>
              <a:t>Muutuvad tehnoloogiad, kliendid, vahendid jne</a:t>
            </a:r>
          </a:p>
          <a:p>
            <a:pPr lvl="1"/>
            <a:r>
              <a:rPr lang="et-EE" sz="2400" dirty="0" smtClean="0"/>
              <a:t>Tundmatus -&gt; ebakindlus -&gt; risk -&gt; vajadus riske hallata</a:t>
            </a:r>
          </a:p>
          <a:p>
            <a:pPr lvl="1"/>
            <a:r>
              <a:rPr lang="et-EE" sz="2400" dirty="0" smtClean="0"/>
              <a:t>Lõputult asju, mis võivad puusse minna</a:t>
            </a:r>
          </a:p>
          <a:p>
            <a:endParaRPr lang="et-EE" sz="2800" dirty="0"/>
          </a:p>
        </p:txBody>
      </p:sp>
      <p:pic>
        <p:nvPicPr>
          <p:cNvPr id="4" name="Picture 3" descr="money.jpg"/>
          <p:cNvPicPr>
            <a:picLocks noChangeAspect="1"/>
          </p:cNvPicPr>
          <p:nvPr/>
        </p:nvPicPr>
        <p:blipFill>
          <a:blip r:embed="rId3" cstate="print"/>
          <a:stretch>
            <a:fillRect/>
          </a:stretch>
        </p:blipFill>
        <p:spPr>
          <a:xfrm>
            <a:off x="6072198" y="2143116"/>
            <a:ext cx="2609088" cy="3657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Projektijuhtide roll 2</a:t>
            </a:r>
            <a:endParaRPr lang="et-EE" dirty="0"/>
          </a:p>
        </p:txBody>
      </p:sp>
      <p:sp>
        <p:nvSpPr>
          <p:cNvPr id="3" name="Content Placeholder 2"/>
          <p:cNvSpPr>
            <a:spLocks noGrp="1"/>
          </p:cNvSpPr>
          <p:nvPr>
            <p:ph idx="1"/>
          </p:nvPr>
        </p:nvSpPr>
        <p:spPr/>
        <p:txBody>
          <a:bodyPr>
            <a:normAutofit fontScale="92500" lnSpcReduction="20000"/>
          </a:bodyPr>
          <a:lstStyle/>
          <a:p>
            <a:r>
              <a:rPr lang="et-EE" dirty="0" smtClean="0"/>
              <a:t>Enamik maailma IT-projektidest ebaõnnestub</a:t>
            </a:r>
          </a:p>
          <a:p>
            <a:pPr lvl="1"/>
            <a:r>
              <a:rPr lang="et-EE" dirty="0" smtClean="0"/>
              <a:t>Rääkisin hiljuti ühe Eesti küllaltki suure firma IT-töötajaga – 75% nende projektidest kas ei jõua lõpule või lähevad väga oluliselt üle eelarve ja tähtaja</a:t>
            </a:r>
          </a:p>
          <a:p>
            <a:pPr lvl="1"/>
            <a:r>
              <a:rPr lang="et-EE" b="1" dirty="0" smtClean="0"/>
              <a:t>Riskihaldus</a:t>
            </a:r>
            <a:r>
              <a:rPr lang="et-EE" dirty="0" smtClean="0"/>
              <a:t> on vahe tähtajas ja eelarves lõppeva projekti ning “tahtsime parimat, aga välja tuli nagu alati” projekti vahel</a:t>
            </a:r>
          </a:p>
          <a:p>
            <a:pPr lvl="1"/>
            <a:r>
              <a:rPr lang="et-EE" dirty="0" smtClean="0"/>
              <a:t>Enamik riske õnneks kontrollitav vastavate kontrollküsimuste nimistute abil</a:t>
            </a:r>
          </a:p>
          <a:p>
            <a:r>
              <a:rPr lang="et-EE" dirty="0" smtClean="0"/>
              <a:t>Projektijuhi peamine ülesanne enne projekti algust on riskide identifitseerimine ja maandamine</a:t>
            </a:r>
          </a:p>
          <a:p>
            <a:endParaRPr lang="et-E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9692</TotalTime>
  <Words>2638</Words>
  <Application>Microsoft Office PowerPoint</Application>
  <PresentationFormat>On-screen Show (4:3)</PresentationFormat>
  <Paragraphs>313</Paragraphs>
  <Slides>32</Slides>
  <Notes>20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Tarkvaraprojekti  alustamine ja riskid</vt:lpstr>
      <vt:lpstr>Slide 2</vt:lpstr>
      <vt:lpstr>Slide 3</vt:lpstr>
      <vt:lpstr>Slide 4</vt:lpstr>
      <vt:lpstr>Organisatsioonilised küsimused</vt:lpstr>
      <vt:lpstr>Tarkvaraarenduse põhiteoreem</vt:lpstr>
      <vt:lpstr>Tarkvaraarenduse põhiteoreem 2</vt:lpstr>
      <vt:lpstr>Projektijuhtide roll</vt:lpstr>
      <vt:lpstr>Projektijuhtide roll 2</vt:lpstr>
      <vt:lpstr>Riskihaldus</vt:lpstr>
      <vt:lpstr>Projektiriskide testid</vt:lpstr>
      <vt:lpstr>Tüüpriskid - juhtimine</vt:lpstr>
      <vt:lpstr>Tüüpriskid - nõuded</vt:lpstr>
      <vt:lpstr>Tüüpriskid – puudulikud teadmised</vt:lpstr>
      <vt:lpstr>Tüüpriskid – sõltuvused / liidestus</vt:lpstr>
      <vt:lpstr>Tüüpriskid - allhankimine</vt:lpstr>
      <vt:lpstr>Riskianalüüs (Dilbert)</vt:lpstr>
      <vt:lpstr>Projektiriskid</vt:lpstr>
      <vt:lpstr>Projekti edu tagamise sammud</vt:lpstr>
      <vt:lpstr>Ärilised eesmärgid</vt:lpstr>
      <vt:lpstr>Äriliste eesmärkide näiteid</vt:lpstr>
      <vt:lpstr>Osalised ja nende huvid</vt:lpstr>
      <vt:lpstr>Osalised ja nende huvid 2</vt:lpstr>
      <vt:lpstr>Projekti piirangud/paindlikkus</vt:lpstr>
      <vt:lpstr>Piirangute kaardistamine</vt:lpstr>
      <vt:lpstr>Küsimused piirangute osas</vt:lpstr>
      <vt:lpstr>Nõuded</vt:lpstr>
      <vt:lpstr>Mittefunktsionaalsed nõuded - jõudlus</vt:lpstr>
      <vt:lpstr>Mittefunktsionaalsed nõuded - käideldavus</vt:lpstr>
      <vt:lpstr>Projekti edukriteeriumid</vt:lpstr>
      <vt:lpstr>Edukriteeriumite näiteid</vt:lpstr>
      <vt:lpstr>Kokkuvõte</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targot</dc:creator>
  <cp:lastModifiedBy>targo</cp:lastModifiedBy>
  <cp:revision>176</cp:revision>
  <dcterms:created xsi:type="dcterms:W3CDTF">2009-02-01T14:07:26Z</dcterms:created>
  <dcterms:modified xsi:type="dcterms:W3CDTF">2010-03-11T07:18:07Z</dcterms:modified>
</cp:coreProperties>
</file>